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8"/>
  </p:notesMasterIdLst>
  <p:sldIdLst>
    <p:sldId id="685" r:id="rId2"/>
    <p:sldId id="896" r:id="rId3"/>
    <p:sldId id="897" r:id="rId4"/>
    <p:sldId id="890" r:id="rId5"/>
    <p:sldId id="817" r:id="rId6"/>
    <p:sldId id="816" r:id="rId7"/>
    <p:sldId id="818" r:id="rId8"/>
    <p:sldId id="707" r:id="rId9"/>
    <p:sldId id="708" r:id="rId10"/>
    <p:sldId id="709" r:id="rId11"/>
    <p:sldId id="894" r:id="rId12"/>
    <p:sldId id="819" r:id="rId13"/>
    <p:sldId id="797" r:id="rId14"/>
    <p:sldId id="891" r:id="rId15"/>
    <p:sldId id="800" r:id="rId16"/>
    <p:sldId id="903" r:id="rId17"/>
    <p:sldId id="799" r:id="rId18"/>
    <p:sldId id="893" r:id="rId19"/>
    <p:sldId id="806" r:id="rId20"/>
    <p:sldId id="905" r:id="rId21"/>
    <p:sldId id="805" r:id="rId22"/>
    <p:sldId id="904" r:id="rId23"/>
    <p:sldId id="808" r:id="rId24"/>
    <p:sldId id="807" r:id="rId25"/>
    <p:sldId id="900" r:id="rId26"/>
    <p:sldId id="901" r:id="rId27"/>
    <p:sldId id="898" r:id="rId28"/>
    <p:sldId id="899" r:id="rId29"/>
    <p:sldId id="902" r:id="rId30"/>
    <p:sldId id="881" r:id="rId31"/>
    <p:sldId id="882" r:id="rId32"/>
    <p:sldId id="895" r:id="rId33"/>
    <p:sldId id="892" r:id="rId34"/>
    <p:sldId id="825" r:id="rId35"/>
    <p:sldId id="838" r:id="rId36"/>
    <p:sldId id="839" r:id="rId3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 Krenn" initials="MK" lastIdx="2" clrIdx="0">
    <p:extLst>
      <p:ext uri="{19B8F6BF-5375-455C-9EA6-DF929625EA0E}">
        <p15:presenceInfo xmlns:p15="http://schemas.microsoft.com/office/powerpoint/2012/main" userId="S-1-5-21-3471995471-3024954256-4255674634-233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575"/>
    <a:srgbClr val="9FB8E5"/>
    <a:srgbClr val="9AB5E4"/>
    <a:srgbClr val="999733"/>
    <a:srgbClr val="94B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4" autoAdjust="0"/>
    <p:restoredTop sz="93883" autoAdjust="0"/>
  </p:normalViewPr>
  <p:slideViewPr>
    <p:cSldViewPr>
      <p:cViewPr varScale="1">
        <p:scale>
          <a:sx n="63" d="100"/>
          <a:sy n="63" d="100"/>
        </p:scale>
        <p:origin x="121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1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90F04-FDDD-4699-8F1C-C0CD46EB9B71}" type="datetimeFigureOut">
              <a:rPr lang="de-DE" smtClean="0"/>
              <a:pPr/>
              <a:t>31.07.2025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A02FA-713F-4439-A464-73B57054D7C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66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1B4E-1E54-4942-A825-9D3E857B9918}" type="datetimeFigureOut">
              <a:rPr lang="de-DE" smtClean="0"/>
              <a:pPr/>
              <a:t>31.07.2025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641D4-8DB3-47AA-A0FB-8E65DF45510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F77562-9EA6-42E0-B25A-C08487D2DF17}" type="slidenum">
              <a:rPr lang="de-AT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941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21B4E-1E54-4942-A825-9D3E857B9918}" type="datetimeFigureOut">
              <a:rPr lang="de-DE" smtClean="0"/>
              <a:pPr/>
              <a:t>31.07.2025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641D4-8DB3-47AA-A0FB-8E65DF45510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39056" y="0"/>
            <a:ext cx="930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	 	               </a:t>
            </a:r>
            <a:r>
              <a:rPr lang="en-US" sz="2000" b="1" dirty="0"/>
              <a:t>Scholarly Document Processing at ACL 2025, </a:t>
            </a:r>
            <a:r>
              <a:rPr lang="en-GB" sz="2000" b="1" dirty="0"/>
              <a:t>31.07.2025</a:t>
            </a:r>
          </a:p>
        </p:txBody>
      </p:sp>
      <p:sp>
        <p:nvSpPr>
          <p:cNvPr id="15" name="Abgerundetes Rechteck 6">
            <a:extLst>
              <a:ext uri="{FF2B5EF4-FFF2-40B4-BE49-F238E27FC236}">
                <a16:creationId xmlns:a16="http://schemas.microsoft.com/office/drawing/2014/main" id="{910DA835-464A-4023-ABF6-20CE48FF74DF}"/>
              </a:ext>
            </a:extLst>
          </p:cNvPr>
          <p:cNvSpPr/>
          <p:nvPr/>
        </p:nvSpPr>
        <p:spPr>
          <a:xfrm>
            <a:off x="-428626" y="1000125"/>
            <a:ext cx="9465122" cy="1214438"/>
          </a:xfrm>
          <a:prstGeom prst="roundRect">
            <a:avLst>
              <a:gd name="adj" fmla="val 6000"/>
            </a:avLst>
          </a:prstGeom>
          <a:solidFill>
            <a:srgbClr val="1D45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GB" sz="2600" b="1" dirty="0"/>
              <a:t>         	</a:t>
            </a:r>
            <a:r>
              <a:rPr lang="en-GB" sz="2800" b="1" dirty="0"/>
              <a:t>Towards an Artificial Muse for new ideas in Science</a:t>
            </a:r>
            <a:endParaRPr lang="en-GB" sz="2600" b="1" dirty="0"/>
          </a:p>
        </p:txBody>
      </p:sp>
      <p:sp>
        <p:nvSpPr>
          <p:cNvPr id="16" name="Rechteck 12">
            <a:extLst>
              <a:ext uri="{FF2B5EF4-FFF2-40B4-BE49-F238E27FC236}">
                <a16:creationId xmlns:a16="http://schemas.microsoft.com/office/drawing/2014/main" id="{70A82BC6-E545-46FC-A464-97937AB11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852" y="3068960"/>
            <a:ext cx="3353596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dirty="0">
                <a:latin typeface="Calibri" pitchFamily="34" charset="0"/>
              </a:rPr>
              <a:t>Mario Krenn</a:t>
            </a:r>
          </a:p>
          <a:p>
            <a:pPr algn="ctr">
              <a:spcBef>
                <a:spcPct val="20000"/>
              </a:spcBef>
            </a:pPr>
            <a:r>
              <a:rPr lang="en-US" sz="1600" dirty="0">
                <a:latin typeface="Calibri" pitchFamily="34" charset="0"/>
              </a:rPr>
              <a:t>Artificial Scientist Lab</a:t>
            </a:r>
          </a:p>
        </p:txBody>
      </p:sp>
      <p:sp>
        <p:nvSpPr>
          <p:cNvPr id="18" name="Rechteck 13">
            <a:extLst>
              <a:ext uri="{FF2B5EF4-FFF2-40B4-BE49-F238E27FC236}">
                <a16:creationId xmlns:a16="http://schemas.microsoft.com/office/drawing/2014/main" id="{3EDD0212-86B7-46E7-A8B0-A344D4612000}"/>
              </a:ext>
            </a:extLst>
          </p:cNvPr>
          <p:cNvSpPr/>
          <p:nvPr/>
        </p:nvSpPr>
        <p:spPr>
          <a:xfrm>
            <a:off x="5004048" y="3959443"/>
            <a:ext cx="352839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100" i="1" dirty="0">
                <a:latin typeface="Calibri" pitchFamily="34" charset="0"/>
              </a:rPr>
              <a:t>.</a:t>
            </a:r>
            <a:r>
              <a:rPr lang="en-US" i="1" dirty="0">
                <a:latin typeface="Calibri" pitchFamily="34" charset="0"/>
              </a:rPr>
              <a:t>      @mariokrenn6240</a:t>
            </a:r>
          </a:p>
          <a:p>
            <a:pPr algn="ctr">
              <a:spcBef>
                <a:spcPct val="20000"/>
              </a:spcBef>
            </a:pPr>
            <a:r>
              <a:rPr lang="en-US" i="1" dirty="0">
                <a:latin typeface="Calibri" pitchFamily="34" charset="0"/>
              </a:rPr>
              <a:t>http://mariokrenn.wordpress.com/</a:t>
            </a:r>
          </a:p>
        </p:txBody>
      </p:sp>
      <p:pic>
        <p:nvPicPr>
          <p:cNvPr id="19" name="Picture 6" descr="Bildergebnis für twitter">
            <a:extLst>
              <a:ext uri="{FF2B5EF4-FFF2-40B4-BE49-F238E27FC236}">
                <a16:creationId xmlns:a16="http://schemas.microsoft.com/office/drawing/2014/main" id="{7C5753FB-CA6F-4D31-B636-FD90DE18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03" y="4018109"/>
            <a:ext cx="309837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ED2C2C-AED0-4269-9687-34E3F5B401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6" y="2636912"/>
            <a:ext cx="3944789" cy="3944789"/>
          </a:xfrm>
          <a:prstGeom prst="rect">
            <a:avLst/>
          </a:prstGeom>
        </p:spPr>
      </p:pic>
      <p:pic>
        <p:nvPicPr>
          <p:cNvPr id="9" name="Picture 2" descr="Datei:UniversitaetTuebingen WortBildMarke.png">
            <a:extLst>
              <a:ext uri="{FF2B5EF4-FFF2-40B4-BE49-F238E27FC236}">
                <a16:creationId xmlns:a16="http://schemas.microsoft.com/office/drawing/2014/main" id="{05B538A2-6770-4AFF-AC44-A4D8C8CA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134" y="5085184"/>
            <a:ext cx="3700244" cy="95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3055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3">
            <a:extLst>
              <a:ext uri="{FF2B5EF4-FFF2-40B4-BE49-F238E27FC236}">
                <a16:creationId xmlns:a16="http://schemas.microsoft.com/office/drawing/2014/main" id="{ECBBDD0B-65E1-4857-A3B7-E78918DC426E}"/>
              </a:ext>
            </a:extLst>
          </p:cNvPr>
          <p:cNvSpPr txBox="1"/>
          <p:nvPr/>
        </p:nvSpPr>
        <p:spPr>
          <a:xfrm>
            <a:off x="395536" y="1772816"/>
            <a:ext cx="7791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err="1"/>
              <a:t>Which</a:t>
            </a:r>
            <a:r>
              <a:rPr lang="de-AT" sz="2400" dirty="0"/>
              <a:t> </a:t>
            </a:r>
            <a:r>
              <a:rPr lang="de-AT" sz="2400" u="sng" dirty="0" err="1"/>
              <a:t>unconnected</a:t>
            </a:r>
            <a:r>
              <a:rPr lang="de-AT" sz="2400" u="sng" dirty="0"/>
              <a:t> </a:t>
            </a:r>
            <a:r>
              <a:rPr lang="de-AT" sz="2400" u="sng" dirty="0" err="1"/>
              <a:t>pairs</a:t>
            </a:r>
            <a:r>
              <a:rPr lang="de-AT" sz="2400" u="sng" dirty="0"/>
              <a:t> </a:t>
            </a:r>
            <a:r>
              <a:rPr lang="de-AT" sz="2400" u="sng" dirty="0" err="1"/>
              <a:t>of</a:t>
            </a:r>
            <a:r>
              <a:rPr lang="de-AT" sz="2400" u="sng" dirty="0"/>
              <a:t> </a:t>
            </a:r>
            <a:r>
              <a:rPr lang="de-AT" sz="2400" u="sng" dirty="0" err="1"/>
              <a:t>concepts</a:t>
            </a:r>
            <a:r>
              <a:rPr lang="de-AT" sz="2400" dirty="0"/>
              <a:t> will </a:t>
            </a:r>
            <a:r>
              <a:rPr lang="de-AT" sz="2400" dirty="0" err="1"/>
              <a:t>be</a:t>
            </a:r>
            <a:r>
              <a:rPr lang="de-AT" sz="2400" dirty="0"/>
              <a:t> </a:t>
            </a:r>
            <a:r>
              <a:rPr lang="de-AT" sz="2400" dirty="0" err="1"/>
              <a:t>investigated</a:t>
            </a:r>
            <a:r>
              <a:rPr lang="de-AT" sz="2400" dirty="0"/>
              <a:t> </a:t>
            </a:r>
            <a:r>
              <a:rPr lang="de-AT" sz="2400" dirty="0" err="1"/>
              <a:t>together</a:t>
            </a:r>
            <a:r>
              <a:rPr lang="de-AT" sz="2400" dirty="0"/>
              <a:t> in 5 </a:t>
            </a:r>
            <a:r>
              <a:rPr lang="de-AT" sz="2400" dirty="0" err="1"/>
              <a:t>years</a:t>
            </a:r>
            <a:r>
              <a:rPr lang="de-AT" sz="2400" dirty="0"/>
              <a:t>?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D979BE16-962E-4D98-83FA-7A2FB70D4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84258"/>
            <a:ext cx="1432901" cy="1008112"/>
          </a:xfrm>
          <a:prstGeom prst="rect">
            <a:avLst/>
          </a:prstGeom>
          <a:noFill/>
          <a:ln>
            <a:noFill/>
          </a:ln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 descr="C:\Users\IQS-1\Dropbox\MetaNetwork\Indizes\wiki\_Results\networkVisualisation\FullNetworkComp.png">
            <a:extLst>
              <a:ext uri="{FF2B5EF4-FFF2-40B4-BE49-F238E27FC236}">
                <a16:creationId xmlns:a16="http://schemas.microsoft.com/office/drawing/2014/main" id="{B8B96997-7DBA-4ED7-87C1-933F29FB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36912"/>
            <a:ext cx="2666522" cy="266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IQS-1\Dropbox\MetaNetwork\__article\Fig2_TrainNN\Fig2.png">
            <a:extLst>
              <a:ext uri="{FF2B5EF4-FFF2-40B4-BE49-F238E27FC236}">
                <a16:creationId xmlns:a16="http://schemas.microsoft.com/office/drawing/2014/main" id="{94EA9008-C05C-4D41-B2FE-C5CE49244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68" y="3215458"/>
            <a:ext cx="4796569" cy="12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1">
            <a:extLst>
              <a:ext uri="{FF2B5EF4-FFF2-40B4-BE49-F238E27FC236}">
                <a16:creationId xmlns:a16="http://schemas.microsoft.com/office/drawing/2014/main" id="{8B88ACA0-4AD1-49FB-9DEF-B97BB7324829}"/>
              </a:ext>
            </a:extLst>
          </p:cNvPr>
          <p:cNvSpPr txBox="1"/>
          <p:nvPr/>
        </p:nvSpPr>
        <p:spPr>
          <a:xfrm>
            <a:off x="5282101" y="2838015"/>
            <a:ext cx="2107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Link Prediction</a:t>
            </a:r>
          </a:p>
          <a:p>
            <a:pPr algn="ctr"/>
            <a:r>
              <a:rPr lang="en-US" dirty="0"/>
              <a:t>via Neural Networks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88955E-09DC-49E0-ADE0-0A0D3895E586}"/>
              </a:ext>
            </a:extLst>
          </p:cNvPr>
          <p:cNvSpPr/>
          <p:nvPr/>
        </p:nvSpPr>
        <p:spPr>
          <a:xfrm>
            <a:off x="3779912" y="3287210"/>
            <a:ext cx="720080" cy="25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4D171A-CD20-4933-BFE5-F86BA8228DF0}"/>
              </a:ext>
            </a:extLst>
          </p:cNvPr>
          <p:cNvSpPr/>
          <p:nvPr/>
        </p:nvSpPr>
        <p:spPr>
          <a:xfrm>
            <a:off x="7466658" y="3263521"/>
            <a:ext cx="720080" cy="25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9AE88-0EC6-4CFD-8048-AD230EA3A365}"/>
              </a:ext>
            </a:extLst>
          </p:cNvPr>
          <p:cNvSpPr txBox="1"/>
          <p:nvPr/>
        </p:nvSpPr>
        <p:spPr>
          <a:xfrm>
            <a:off x="3870405" y="32320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237DE-A649-456D-B1B4-766FB8E010C4}"/>
              </a:ext>
            </a:extLst>
          </p:cNvPr>
          <p:cNvSpPr txBox="1"/>
          <p:nvPr/>
        </p:nvSpPr>
        <p:spPr>
          <a:xfrm>
            <a:off x="7668344" y="31611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2020</a:t>
            </a:r>
          </a:p>
        </p:txBody>
      </p:sp>
      <p:sp>
        <p:nvSpPr>
          <p:cNvPr id="25" name="Rechteck 11">
            <a:extLst>
              <a:ext uri="{FF2B5EF4-FFF2-40B4-BE49-F238E27FC236}">
                <a16:creationId xmlns:a16="http://schemas.microsoft.com/office/drawing/2014/main" id="{161EBF2F-7222-4570-B39E-7159686B62A9}"/>
              </a:ext>
            </a:extLst>
          </p:cNvPr>
          <p:cNvSpPr/>
          <p:nvPr/>
        </p:nvSpPr>
        <p:spPr>
          <a:xfrm>
            <a:off x="395536" y="1772816"/>
            <a:ext cx="7272808" cy="9361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Textfeld 13">
            <a:extLst>
              <a:ext uri="{FF2B5EF4-FFF2-40B4-BE49-F238E27FC236}">
                <a16:creationId xmlns:a16="http://schemas.microsoft.com/office/drawing/2014/main" id="{19110BE8-0A39-402D-96FA-E53791C34953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8" name="Rechteck 35">
            <a:extLst>
              <a:ext uri="{FF2B5EF4-FFF2-40B4-BE49-F238E27FC236}">
                <a16:creationId xmlns:a16="http://schemas.microsoft.com/office/drawing/2014/main" id="{C2E9F9D2-401C-4BB4-AA56-8FA7EAA91FED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9" name="Textfeld 13">
            <a:extLst>
              <a:ext uri="{FF2B5EF4-FFF2-40B4-BE49-F238E27FC236}">
                <a16:creationId xmlns:a16="http://schemas.microsoft.com/office/drawing/2014/main" id="{F8A70BB0-95EB-4DA9-8B9B-489C632B6871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1" name="Textfeld 37">
            <a:extLst>
              <a:ext uri="{FF2B5EF4-FFF2-40B4-BE49-F238E27FC236}">
                <a16:creationId xmlns:a16="http://schemas.microsoft.com/office/drawing/2014/main" id="{C52BA6FC-DDA8-4D22-ADCB-4BA6A2097329}"/>
              </a:ext>
            </a:extLst>
          </p:cNvPr>
          <p:cNvSpPr txBox="1"/>
          <p:nvPr/>
        </p:nvSpPr>
        <p:spPr>
          <a:xfrm>
            <a:off x="1475656" y="68135"/>
            <a:ext cx="5853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human researchers work on</a:t>
            </a:r>
          </a:p>
          <a:p>
            <a:pPr algn="ctr"/>
            <a:r>
              <a:rPr lang="en-US" sz="2800" b="1" dirty="0"/>
              <a:t>in the future?</a:t>
            </a:r>
            <a:endParaRPr lang="en-GB" sz="2800" b="1" dirty="0"/>
          </a:p>
        </p:txBody>
      </p:sp>
      <p:sp>
        <p:nvSpPr>
          <p:cNvPr id="23" name="Textfeld 38">
            <a:extLst>
              <a:ext uri="{FF2B5EF4-FFF2-40B4-BE49-F238E27FC236}">
                <a16:creationId xmlns:a16="http://schemas.microsoft.com/office/drawing/2014/main" id="{D0B70483-8EC4-4D08-9C5D-4D3F9A85ED36}"/>
              </a:ext>
            </a:extLst>
          </p:cNvPr>
          <p:cNvSpPr txBox="1"/>
          <p:nvPr/>
        </p:nvSpPr>
        <p:spPr>
          <a:xfrm>
            <a:off x="107504" y="6228601"/>
            <a:ext cx="8192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MK</a:t>
            </a:r>
            <a:r>
              <a:rPr lang="en-US" sz="1600" dirty="0"/>
              <a:t>, </a:t>
            </a:r>
            <a:r>
              <a:rPr lang="en-US" sz="1600" dirty="0" err="1"/>
              <a:t>Zeilinger</a:t>
            </a:r>
            <a:r>
              <a:rPr lang="en-US" sz="1600" dirty="0"/>
              <a:t> "Predicting Research Trends with Semantic and</a:t>
            </a:r>
          </a:p>
          <a:p>
            <a:r>
              <a:rPr lang="en-US" sz="1600" dirty="0"/>
              <a:t>	Neural Networks with an application in Quantum Physics", </a:t>
            </a:r>
            <a:r>
              <a:rPr lang="en-US" sz="1600" i="1" dirty="0"/>
              <a:t>PNAS</a:t>
            </a:r>
            <a:r>
              <a:rPr lang="en-US" sz="1600" dirty="0"/>
              <a:t> </a:t>
            </a:r>
            <a:r>
              <a:rPr lang="en-US" sz="1600" b="1" dirty="0"/>
              <a:t>117</a:t>
            </a:r>
            <a:r>
              <a:rPr lang="en-US" sz="1600" dirty="0"/>
              <a:t>(4), 1910 (2020).</a:t>
            </a:r>
          </a:p>
        </p:txBody>
      </p:sp>
    </p:spTree>
    <p:extLst>
      <p:ext uri="{BB962C8B-B14F-4D97-AF65-F5344CB8AC3E}">
        <p14:creationId xmlns:p14="http://schemas.microsoft.com/office/powerpoint/2010/main" val="229016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3">
            <a:extLst>
              <a:ext uri="{FF2B5EF4-FFF2-40B4-BE49-F238E27FC236}">
                <a16:creationId xmlns:a16="http://schemas.microsoft.com/office/drawing/2014/main" id="{ECBBDD0B-65E1-4857-A3B7-E78918DC426E}"/>
              </a:ext>
            </a:extLst>
          </p:cNvPr>
          <p:cNvSpPr txBox="1"/>
          <p:nvPr/>
        </p:nvSpPr>
        <p:spPr>
          <a:xfrm>
            <a:off x="395536" y="1772816"/>
            <a:ext cx="7791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err="1"/>
              <a:t>Which</a:t>
            </a:r>
            <a:r>
              <a:rPr lang="de-AT" sz="2400" dirty="0"/>
              <a:t> </a:t>
            </a:r>
            <a:r>
              <a:rPr lang="de-AT" sz="2400" u="sng" dirty="0" err="1"/>
              <a:t>unconnected</a:t>
            </a:r>
            <a:r>
              <a:rPr lang="de-AT" sz="2400" u="sng" dirty="0"/>
              <a:t> </a:t>
            </a:r>
            <a:r>
              <a:rPr lang="de-AT" sz="2400" u="sng" dirty="0" err="1"/>
              <a:t>pairs</a:t>
            </a:r>
            <a:r>
              <a:rPr lang="de-AT" sz="2400" u="sng" dirty="0"/>
              <a:t> </a:t>
            </a:r>
            <a:r>
              <a:rPr lang="de-AT" sz="2400" u="sng" dirty="0" err="1"/>
              <a:t>of</a:t>
            </a:r>
            <a:r>
              <a:rPr lang="de-AT" sz="2400" u="sng" dirty="0"/>
              <a:t> </a:t>
            </a:r>
            <a:r>
              <a:rPr lang="de-AT" sz="2400" u="sng" dirty="0" err="1"/>
              <a:t>concepts</a:t>
            </a:r>
            <a:r>
              <a:rPr lang="de-AT" sz="2400" dirty="0"/>
              <a:t> will </a:t>
            </a:r>
            <a:r>
              <a:rPr lang="de-AT" sz="2400" dirty="0" err="1"/>
              <a:t>be</a:t>
            </a:r>
            <a:r>
              <a:rPr lang="de-AT" sz="2400" dirty="0"/>
              <a:t> </a:t>
            </a:r>
            <a:r>
              <a:rPr lang="de-AT" sz="2400" dirty="0" err="1"/>
              <a:t>investigated</a:t>
            </a:r>
            <a:r>
              <a:rPr lang="de-AT" sz="2400" dirty="0"/>
              <a:t> </a:t>
            </a:r>
            <a:r>
              <a:rPr lang="de-AT" sz="2400" dirty="0" err="1"/>
              <a:t>together</a:t>
            </a:r>
            <a:r>
              <a:rPr lang="de-AT" sz="2400" dirty="0"/>
              <a:t> in 5 </a:t>
            </a:r>
            <a:r>
              <a:rPr lang="de-AT" sz="2400" dirty="0" err="1"/>
              <a:t>years</a:t>
            </a:r>
            <a:r>
              <a:rPr lang="de-AT" sz="2400" dirty="0"/>
              <a:t>?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D979BE16-962E-4D98-83FA-7A2FB70D4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84258"/>
            <a:ext cx="1432901" cy="1008112"/>
          </a:xfrm>
          <a:prstGeom prst="rect">
            <a:avLst/>
          </a:prstGeom>
          <a:noFill/>
          <a:ln>
            <a:noFill/>
          </a:ln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 descr="C:\Users\IQS-1\Dropbox\MetaNetwork\Indizes\wiki\_Results\networkVisualisation\FullNetworkComp.png">
            <a:extLst>
              <a:ext uri="{FF2B5EF4-FFF2-40B4-BE49-F238E27FC236}">
                <a16:creationId xmlns:a16="http://schemas.microsoft.com/office/drawing/2014/main" id="{B8B96997-7DBA-4ED7-87C1-933F29FB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36912"/>
            <a:ext cx="2666522" cy="266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IQS-1\Dropbox\MetaNetwork\__article\Fig2_TrainNN\Fig2.png">
            <a:extLst>
              <a:ext uri="{FF2B5EF4-FFF2-40B4-BE49-F238E27FC236}">
                <a16:creationId xmlns:a16="http://schemas.microsoft.com/office/drawing/2014/main" id="{94EA9008-C05C-4D41-B2FE-C5CE49244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68" y="3215458"/>
            <a:ext cx="4796569" cy="12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1">
            <a:extLst>
              <a:ext uri="{FF2B5EF4-FFF2-40B4-BE49-F238E27FC236}">
                <a16:creationId xmlns:a16="http://schemas.microsoft.com/office/drawing/2014/main" id="{8B88ACA0-4AD1-49FB-9DEF-B97BB7324829}"/>
              </a:ext>
            </a:extLst>
          </p:cNvPr>
          <p:cNvSpPr txBox="1"/>
          <p:nvPr/>
        </p:nvSpPr>
        <p:spPr>
          <a:xfrm>
            <a:off x="5282101" y="2838015"/>
            <a:ext cx="2107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Link Prediction</a:t>
            </a:r>
          </a:p>
          <a:p>
            <a:pPr algn="ctr"/>
            <a:r>
              <a:rPr lang="en-US" dirty="0"/>
              <a:t>via Neural Networks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88955E-09DC-49E0-ADE0-0A0D3895E586}"/>
              </a:ext>
            </a:extLst>
          </p:cNvPr>
          <p:cNvSpPr/>
          <p:nvPr/>
        </p:nvSpPr>
        <p:spPr>
          <a:xfrm>
            <a:off x="3779912" y="3287210"/>
            <a:ext cx="720080" cy="25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4D171A-CD20-4933-BFE5-F86BA8228DF0}"/>
              </a:ext>
            </a:extLst>
          </p:cNvPr>
          <p:cNvSpPr/>
          <p:nvPr/>
        </p:nvSpPr>
        <p:spPr>
          <a:xfrm>
            <a:off x="7466658" y="3263521"/>
            <a:ext cx="720080" cy="25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9AE88-0EC6-4CFD-8048-AD230EA3A365}"/>
              </a:ext>
            </a:extLst>
          </p:cNvPr>
          <p:cNvSpPr txBox="1"/>
          <p:nvPr/>
        </p:nvSpPr>
        <p:spPr>
          <a:xfrm>
            <a:off x="3870405" y="32320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237DE-A649-456D-B1B4-766FB8E010C4}"/>
              </a:ext>
            </a:extLst>
          </p:cNvPr>
          <p:cNvSpPr txBox="1"/>
          <p:nvPr/>
        </p:nvSpPr>
        <p:spPr>
          <a:xfrm>
            <a:off x="7668344" y="31611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2020</a:t>
            </a:r>
          </a:p>
        </p:txBody>
      </p:sp>
      <p:sp>
        <p:nvSpPr>
          <p:cNvPr id="25" name="Rechteck 11">
            <a:extLst>
              <a:ext uri="{FF2B5EF4-FFF2-40B4-BE49-F238E27FC236}">
                <a16:creationId xmlns:a16="http://schemas.microsoft.com/office/drawing/2014/main" id="{161EBF2F-7222-4570-B39E-7159686B62A9}"/>
              </a:ext>
            </a:extLst>
          </p:cNvPr>
          <p:cNvSpPr/>
          <p:nvPr/>
        </p:nvSpPr>
        <p:spPr>
          <a:xfrm>
            <a:off x="395536" y="1772816"/>
            <a:ext cx="7272808" cy="9361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Textfeld 13">
            <a:extLst>
              <a:ext uri="{FF2B5EF4-FFF2-40B4-BE49-F238E27FC236}">
                <a16:creationId xmlns:a16="http://schemas.microsoft.com/office/drawing/2014/main" id="{19110BE8-0A39-402D-96FA-E53791C34953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8" name="Rechteck 35">
            <a:extLst>
              <a:ext uri="{FF2B5EF4-FFF2-40B4-BE49-F238E27FC236}">
                <a16:creationId xmlns:a16="http://schemas.microsoft.com/office/drawing/2014/main" id="{C2E9F9D2-401C-4BB4-AA56-8FA7EAA91FED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9" name="Textfeld 13">
            <a:extLst>
              <a:ext uri="{FF2B5EF4-FFF2-40B4-BE49-F238E27FC236}">
                <a16:creationId xmlns:a16="http://schemas.microsoft.com/office/drawing/2014/main" id="{F8A70BB0-95EB-4DA9-8B9B-489C632B6871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1" name="Textfeld 37">
            <a:extLst>
              <a:ext uri="{FF2B5EF4-FFF2-40B4-BE49-F238E27FC236}">
                <a16:creationId xmlns:a16="http://schemas.microsoft.com/office/drawing/2014/main" id="{C52BA6FC-DDA8-4D22-ADCB-4BA6A2097329}"/>
              </a:ext>
            </a:extLst>
          </p:cNvPr>
          <p:cNvSpPr txBox="1"/>
          <p:nvPr/>
        </p:nvSpPr>
        <p:spPr>
          <a:xfrm>
            <a:off x="1475656" y="68135"/>
            <a:ext cx="5853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human researchers work on</a:t>
            </a:r>
          </a:p>
          <a:p>
            <a:pPr algn="ctr"/>
            <a:r>
              <a:rPr lang="en-US" sz="2800" b="1" dirty="0"/>
              <a:t>in the future?</a:t>
            </a:r>
            <a:endParaRPr lang="en-GB" sz="2800" b="1" dirty="0"/>
          </a:p>
        </p:txBody>
      </p:sp>
      <p:sp>
        <p:nvSpPr>
          <p:cNvPr id="23" name="Textfeld 38">
            <a:extLst>
              <a:ext uri="{FF2B5EF4-FFF2-40B4-BE49-F238E27FC236}">
                <a16:creationId xmlns:a16="http://schemas.microsoft.com/office/drawing/2014/main" id="{D0B70483-8EC4-4D08-9C5D-4D3F9A85ED36}"/>
              </a:ext>
            </a:extLst>
          </p:cNvPr>
          <p:cNvSpPr txBox="1"/>
          <p:nvPr/>
        </p:nvSpPr>
        <p:spPr>
          <a:xfrm>
            <a:off x="107504" y="6228601"/>
            <a:ext cx="8192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MK</a:t>
            </a:r>
            <a:r>
              <a:rPr lang="en-US" sz="1600" dirty="0"/>
              <a:t>, </a:t>
            </a:r>
            <a:r>
              <a:rPr lang="en-US" sz="1600" dirty="0" err="1"/>
              <a:t>Zeilinger</a:t>
            </a:r>
            <a:r>
              <a:rPr lang="en-US" sz="1600" dirty="0"/>
              <a:t> "Predicting Research Trends with Semantic and</a:t>
            </a:r>
          </a:p>
          <a:p>
            <a:r>
              <a:rPr lang="en-US" sz="1600" dirty="0"/>
              <a:t>	Neural Networks with an application in Quantum Physics", </a:t>
            </a:r>
            <a:r>
              <a:rPr lang="en-US" sz="1600" i="1" dirty="0"/>
              <a:t>PNAS</a:t>
            </a:r>
            <a:r>
              <a:rPr lang="en-US" sz="1600" dirty="0"/>
              <a:t> </a:t>
            </a:r>
            <a:r>
              <a:rPr lang="en-US" sz="1600" b="1" dirty="0"/>
              <a:t>117</a:t>
            </a:r>
            <a:r>
              <a:rPr lang="en-US" sz="1600" dirty="0"/>
              <a:t>(4), 1910 (2020).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70D10E-8369-42DD-93F9-70FBD10096E8}"/>
              </a:ext>
            </a:extLst>
          </p:cNvPr>
          <p:cNvSpPr/>
          <p:nvPr/>
        </p:nvSpPr>
        <p:spPr>
          <a:xfrm>
            <a:off x="5220072" y="4601078"/>
            <a:ext cx="3924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 err="1"/>
              <a:t>Evaluate</a:t>
            </a:r>
            <a:r>
              <a:rPr lang="de-AT" sz="2400" dirty="0"/>
              <a:t> </a:t>
            </a:r>
            <a:r>
              <a:rPr lang="de-AT" sz="2400" dirty="0" err="1"/>
              <a:t>with</a:t>
            </a:r>
            <a:r>
              <a:rPr lang="de-AT" sz="2400" dirty="0"/>
              <a:t> 2025: AUC=85%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760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IQS-1\Dropbox\MetaNetwork\Indizes\wiki\_Results\networkVisualisation\FullNetworkCom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36912"/>
            <a:ext cx="2666522" cy="266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IQS-1\Dropbox\MetaNetwork\__article\Fig2_TrainNN\Fig2.png">
            <a:extLst>
              <a:ext uri="{FF2B5EF4-FFF2-40B4-BE49-F238E27FC236}">
                <a16:creationId xmlns:a16="http://schemas.microsoft.com/office/drawing/2014/main" id="{3F6EAEFA-BB48-48CE-A722-D2C7A4BD7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68" y="3215458"/>
            <a:ext cx="4796569" cy="12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">
            <a:extLst>
              <a:ext uri="{FF2B5EF4-FFF2-40B4-BE49-F238E27FC236}">
                <a16:creationId xmlns:a16="http://schemas.microsoft.com/office/drawing/2014/main" id="{208F84B6-52BB-4C65-8B2A-D463D95A4589}"/>
              </a:ext>
            </a:extLst>
          </p:cNvPr>
          <p:cNvSpPr txBox="1"/>
          <p:nvPr/>
        </p:nvSpPr>
        <p:spPr>
          <a:xfrm>
            <a:off x="5282101" y="2838015"/>
            <a:ext cx="2107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Link Prediction</a:t>
            </a:r>
          </a:p>
          <a:p>
            <a:pPr algn="ctr"/>
            <a:r>
              <a:rPr lang="en-US" dirty="0"/>
              <a:t>via Neural Networks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7A10BA-820D-496B-864A-A290E3CB45DC}"/>
              </a:ext>
            </a:extLst>
          </p:cNvPr>
          <p:cNvSpPr/>
          <p:nvPr/>
        </p:nvSpPr>
        <p:spPr>
          <a:xfrm>
            <a:off x="3779912" y="3287210"/>
            <a:ext cx="720080" cy="25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697DC5-B406-4E14-BB9F-573AAA2E52D9}"/>
              </a:ext>
            </a:extLst>
          </p:cNvPr>
          <p:cNvSpPr/>
          <p:nvPr/>
        </p:nvSpPr>
        <p:spPr>
          <a:xfrm>
            <a:off x="7466658" y="3263521"/>
            <a:ext cx="720080" cy="25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B14D1-ED58-4488-9C63-B944EF5A0678}"/>
              </a:ext>
            </a:extLst>
          </p:cNvPr>
          <p:cNvSpPr txBox="1"/>
          <p:nvPr/>
        </p:nvSpPr>
        <p:spPr>
          <a:xfrm>
            <a:off x="3870405" y="32320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51AF91-9EB9-44DB-B0AC-8EFA61E8886E}"/>
              </a:ext>
            </a:extLst>
          </p:cNvPr>
          <p:cNvSpPr txBox="1"/>
          <p:nvPr/>
        </p:nvSpPr>
        <p:spPr>
          <a:xfrm>
            <a:off x="7668344" y="31611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2025</a:t>
            </a:r>
          </a:p>
        </p:txBody>
      </p:sp>
      <p:sp>
        <p:nvSpPr>
          <p:cNvPr id="22" name="Textfeld 3">
            <a:extLst>
              <a:ext uri="{FF2B5EF4-FFF2-40B4-BE49-F238E27FC236}">
                <a16:creationId xmlns:a16="http://schemas.microsoft.com/office/drawing/2014/main" id="{ECBBDD0B-65E1-4857-A3B7-E78918DC426E}"/>
              </a:ext>
            </a:extLst>
          </p:cNvPr>
          <p:cNvSpPr txBox="1"/>
          <p:nvPr/>
        </p:nvSpPr>
        <p:spPr>
          <a:xfrm>
            <a:off x="395536" y="1772816"/>
            <a:ext cx="7791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err="1"/>
              <a:t>Which</a:t>
            </a:r>
            <a:r>
              <a:rPr lang="de-AT" sz="2400" dirty="0"/>
              <a:t> </a:t>
            </a:r>
            <a:r>
              <a:rPr lang="de-AT" sz="2400" u="sng" dirty="0" err="1"/>
              <a:t>unconnected</a:t>
            </a:r>
            <a:r>
              <a:rPr lang="de-AT" sz="2400" u="sng" dirty="0"/>
              <a:t> </a:t>
            </a:r>
            <a:r>
              <a:rPr lang="de-AT" sz="2400" u="sng" dirty="0" err="1"/>
              <a:t>pairs</a:t>
            </a:r>
            <a:r>
              <a:rPr lang="de-AT" sz="2400" u="sng" dirty="0"/>
              <a:t> </a:t>
            </a:r>
            <a:r>
              <a:rPr lang="de-AT" sz="2400" u="sng" dirty="0" err="1"/>
              <a:t>of</a:t>
            </a:r>
            <a:r>
              <a:rPr lang="de-AT" sz="2400" u="sng" dirty="0"/>
              <a:t> </a:t>
            </a:r>
            <a:r>
              <a:rPr lang="de-AT" sz="2400" u="sng" dirty="0" err="1"/>
              <a:t>concepts</a:t>
            </a:r>
            <a:r>
              <a:rPr lang="de-AT" sz="2400" dirty="0"/>
              <a:t> will </a:t>
            </a:r>
            <a:r>
              <a:rPr lang="de-AT" sz="2400" dirty="0" err="1"/>
              <a:t>be</a:t>
            </a:r>
            <a:r>
              <a:rPr lang="de-AT" sz="2400" dirty="0"/>
              <a:t> </a:t>
            </a:r>
            <a:r>
              <a:rPr lang="de-AT" sz="2400" dirty="0" err="1"/>
              <a:t>investigated</a:t>
            </a:r>
            <a:r>
              <a:rPr lang="de-AT" sz="2400" dirty="0"/>
              <a:t> </a:t>
            </a:r>
            <a:r>
              <a:rPr lang="de-AT" sz="2400" dirty="0" err="1"/>
              <a:t>together</a:t>
            </a:r>
            <a:r>
              <a:rPr lang="de-AT" sz="2400" dirty="0"/>
              <a:t> in 5 </a:t>
            </a:r>
            <a:r>
              <a:rPr lang="de-AT" sz="2400" dirty="0" err="1"/>
              <a:t>years</a:t>
            </a:r>
            <a:r>
              <a:rPr lang="de-AT" sz="2400" dirty="0"/>
              <a:t>?</a:t>
            </a:r>
          </a:p>
        </p:txBody>
      </p:sp>
      <p:sp>
        <p:nvSpPr>
          <p:cNvPr id="25" name="Rechteck 11">
            <a:extLst>
              <a:ext uri="{FF2B5EF4-FFF2-40B4-BE49-F238E27FC236}">
                <a16:creationId xmlns:a16="http://schemas.microsoft.com/office/drawing/2014/main" id="{161EBF2F-7222-4570-B39E-7159686B62A9}"/>
              </a:ext>
            </a:extLst>
          </p:cNvPr>
          <p:cNvSpPr/>
          <p:nvPr/>
        </p:nvSpPr>
        <p:spPr>
          <a:xfrm>
            <a:off x="395536" y="1772816"/>
            <a:ext cx="7272808" cy="9361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D979BE16-962E-4D98-83FA-7A2FB70D4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84258"/>
            <a:ext cx="1432901" cy="1008112"/>
          </a:xfrm>
          <a:prstGeom prst="rect">
            <a:avLst/>
          </a:prstGeom>
          <a:noFill/>
          <a:ln>
            <a:noFill/>
          </a:ln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DB0693-FFAE-4D01-884C-A15F55F2FDB5}"/>
              </a:ext>
            </a:extLst>
          </p:cNvPr>
          <p:cNvSpPr txBox="1"/>
          <p:nvPr/>
        </p:nvSpPr>
        <p:spPr>
          <a:xfrm>
            <a:off x="4606338" y="4469964"/>
            <a:ext cx="345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/>
              <a:t>Then: From 2025 to 2030!</a:t>
            </a:r>
          </a:p>
        </p:txBody>
      </p:sp>
      <p:sp>
        <p:nvSpPr>
          <p:cNvPr id="23" name="Textfeld 13">
            <a:extLst>
              <a:ext uri="{FF2B5EF4-FFF2-40B4-BE49-F238E27FC236}">
                <a16:creationId xmlns:a16="http://schemas.microsoft.com/office/drawing/2014/main" id="{8D46E1F9-8C45-4E03-8D18-A94D81E57AE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8B346900-37E8-45D8-B5FF-C65D2A8AD46C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39793350-80DB-49D1-92C1-89B6B222E34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A6F8DD9-2F60-468F-97E1-182B3EA2AB0B}"/>
              </a:ext>
            </a:extLst>
          </p:cNvPr>
          <p:cNvSpPr txBox="1"/>
          <p:nvPr/>
        </p:nvSpPr>
        <p:spPr>
          <a:xfrm>
            <a:off x="1475656" y="68135"/>
            <a:ext cx="5853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human researchers work on</a:t>
            </a:r>
          </a:p>
          <a:p>
            <a:pPr algn="ctr"/>
            <a:r>
              <a:rPr lang="en-US" sz="2800" b="1" dirty="0"/>
              <a:t>in the future?</a:t>
            </a:r>
            <a:endParaRPr lang="en-GB" sz="2800" b="1" dirty="0"/>
          </a:p>
        </p:txBody>
      </p:sp>
      <p:sp>
        <p:nvSpPr>
          <p:cNvPr id="30" name="Textfeld 38">
            <a:extLst>
              <a:ext uri="{FF2B5EF4-FFF2-40B4-BE49-F238E27FC236}">
                <a16:creationId xmlns:a16="http://schemas.microsoft.com/office/drawing/2014/main" id="{F9DCD704-CF9B-4086-9E2A-106E011C1C1B}"/>
              </a:ext>
            </a:extLst>
          </p:cNvPr>
          <p:cNvSpPr txBox="1"/>
          <p:nvPr/>
        </p:nvSpPr>
        <p:spPr>
          <a:xfrm>
            <a:off x="107504" y="6228601"/>
            <a:ext cx="8192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MK</a:t>
            </a:r>
            <a:r>
              <a:rPr lang="en-US" sz="1600" dirty="0"/>
              <a:t>, </a:t>
            </a:r>
            <a:r>
              <a:rPr lang="en-US" sz="1600" dirty="0" err="1"/>
              <a:t>Zeilinger</a:t>
            </a:r>
            <a:r>
              <a:rPr lang="en-US" sz="1600" dirty="0"/>
              <a:t> "Predicting Research Trends with Semantic and</a:t>
            </a:r>
          </a:p>
          <a:p>
            <a:r>
              <a:rPr lang="en-US" sz="1600" dirty="0"/>
              <a:t>	Neural Networks with an application in Quantum Physics", </a:t>
            </a:r>
            <a:r>
              <a:rPr lang="en-US" sz="1600" i="1" dirty="0"/>
              <a:t>PNAS</a:t>
            </a:r>
            <a:r>
              <a:rPr lang="en-US" sz="1600" dirty="0"/>
              <a:t> </a:t>
            </a:r>
            <a:r>
              <a:rPr lang="en-US" sz="1600" b="1" dirty="0"/>
              <a:t>117</a:t>
            </a:r>
            <a:r>
              <a:rPr lang="en-US" sz="1600" dirty="0"/>
              <a:t>(4), 1910 (2020).</a:t>
            </a:r>
          </a:p>
        </p:txBody>
      </p:sp>
    </p:spTree>
    <p:extLst>
      <p:ext uri="{BB962C8B-B14F-4D97-AF65-F5344CB8AC3E}">
        <p14:creationId xmlns:p14="http://schemas.microsoft.com/office/powerpoint/2010/main" val="14021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8D46E1F9-8C45-4E03-8D18-A94D81E57AE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8B346900-37E8-45D8-B5FF-C65D2A8AD46C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39793350-80DB-49D1-92C1-89B6B222E34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8" name="Textfeld 38">
            <a:extLst>
              <a:ext uri="{FF2B5EF4-FFF2-40B4-BE49-F238E27FC236}">
                <a16:creationId xmlns:a16="http://schemas.microsoft.com/office/drawing/2014/main" id="{5B531EBC-6901-4287-8EF9-842613F61BAA}"/>
              </a:ext>
            </a:extLst>
          </p:cNvPr>
          <p:cNvSpPr txBox="1"/>
          <p:nvPr/>
        </p:nvSpPr>
        <p:spPr>
          <a:xfrm>
            <a:off x="107504" y="6237312"/>
            <a:ext cx="9000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MK, et al., Forecasting the future of artificial intelligence with machine learning-based link prediction in an</a:t>
            </a:r>
          </a:p>
          <a:p>
            <a:r>
              <a:rPr lang="en-GB" sz="1600" dirty="0"/>
              <a:t>exponentially growing knowledge network, </a:t>
            </a:r>
            <a:r>
              <a:rPr lang="en-GB" sz="1600" i="1" dirty="0"/>
              <a:t>Nature Machine Intelligence </a:t>
            </a:r>
            <a:r>
              <a:rPr lang="en-GB" sz="1600" b="1" dirty="0"/>
              <a:t>5</a:t>
            </a:r>
            <a:r>
              <a:rPr lang="en-GB" sz="1600" dirty="0"/>
              <a:t>, 1326 (2023).</a:t>
            </a:r>
            <a:endParaRPr lang="en-US" sz="1600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A6F8DD9-2F60-468F-97E1-182B3EA2AB0B}"/>
              </a:ext>
            </a:extLst>
          </p:cNvPr>
          <p:cNvSpPr txBox="1"/>
          <p:nvPr/>
        </p:nvSpPr>
        <p:spPr>
          <a:xfrm>
            <a:off x="1475656" y="68135"/>
            <a:ext cx="5853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human researchers work on</a:t>
            </a:r>
          </a:p>
          <a:p>
            <a:pPr algn="ctr"/>
            <a:r>
              <a:rPr lang="en-US" sz="2800" b="1" dirty="0"/>
              <a:t>in the future: But much better…</a:t>
            </a:r>
            <a:endParaRPr lang="en-GB" sz="2800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C17D07-5FA6-426A-A22A-B8DDEB80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00" y="1988840"/>
            <a:ext cx="5844131" cy="366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0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8D46E1F9-8C45-4E03-8D18-A94D81E57AE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8B346900-37E8-45D8-B5FF-C65D2A8AD46C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39793350-80DB-49D1-92C1-89B6B222E34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8" name="Textfeld 38">
            <a:extLst>
              <a:ext uri="{FF2B5EF4-FFF2-40B4-BE49-F238E27FC236}">
                <a16:creationId xmlns:a16="http://schemas.microsoft.com/office/drawing/2014/main" id="{5B531EBC-6901-4287-8EF9-842613F61BAA}"/>
              </a:ext>
            </a:extLst>
          </p:cNvPr>
          <p:cNvSpPr txBox="1"/>
          <p:nvPr/>
        </p:nvSpPr>
        <p:spPr>
          <a:xfrm>
            <a:off x="107504" y="6237312"/>
            <a:ext cx="9000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MK, et al., Forecasting the future of artificial intelligence with machine learning-based link prediction in an</a:t>
            </a:r>
          </a:p>
          <a:p>
            <a:r>
              <a:rPr lang="en-GB" sz="1600" dirty="0"/>
              <a:t>exponentially growing knowledge network, </a:t>
            </a:r>
            <a:r>
              <a:rPr lang="en-GB" sz="1600" i="1" dirty="0"/>
              <a:t>Nature Machine Intelligence </a:t>
            </a:r>
            <a:r>
              <a:rPr lang="en-GB" sz="1600" b="1" dirty="0"/>
              <a:t>5</a:t>
            </a:r>
            <a:r>
              <a:rPr lang="en-GB" sz="1600" dirty="0"/>
              <a:t>, 1326 (2023).</a:t>
            </a:r>
            <a:endParaRPr lang="en-US" sz="1600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A6F8DD9-2F60-468F-97E1-182B3EA2AB0B}"/>
              </a:ext>
            </a:extLst>
          </p:cNvPr>
          <p:cNvSpPr txBox="1"/>
          <p:nvPr/>
        </p:nvSpPr>
        <p:spPr>
          <a:xfrm>
            <a:off x="1475656" y="68135"/>
            <a:ext cx="5853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human researchers work on</a:t>
            </a:r>
          </a:p>
          <a:p>
            <a:pPr algn="ctr"/>
            <a:r>
              <a:rPr lang="en-US" sz="2800" b="1" dirty="0"/>
              <a:t>in the future: But much better…</a:t>
            </a:r>
            <a:endParaRPr lang="en-GB" sz="2800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C17D07-5FA6-426A-A22A-B8DDEB80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90" y="1524052"/>
            <a:ext cx="3456384" cy="2164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37741-7BB7-4F8F-84ED-099B2C649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45" y="3935306"/>
            <a:ext cx="7668309" cy="20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2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8D46E1F9-8C45-4E03-8D18-A94D81E57AE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8B346900-37E8-45D8-B5FF-C65D2A8AD46C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39793350-80DB-49D1-92C1-89B6B222E34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8" name="Textfeld 38">
            <a:extLst>
              <a:ext uri="{FF2B5EF4-FFF2-40B4-BE49-F238E27FC236}">
                <a16:creationId xmlns:a16="http://schemas.microsoft.com/office/drawing/2014/main" id="{5B531EBC-6901-4287-8EF9-842613F61BAA}"/>
              </a:ext>
            </a:extLst>
          </p:cNvPr>
          <p:cNvSpPr txBox="1"/>
          <p:nvPr/>
        </p:nvSpPr>
        <p:spPr>
          <a:xfrm>
            <a:off x="107504" y="6237312"/>
            <a:ext cx="9000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MK, et al., Forecasting the future of artificial intelligence with machine learning-based link prediction in an</a:t>
            </a:r>
          </a:p>
          <a:p>
            <a:r>
              <a:rPr lang="en-GB" sz="1600" dirty="0"/>
              <a:t>exponentially growing knowledge network, </a:t>
            </a:r>
            <a:r>
              <a:rPr lang="en-GB" sz="1600" i="1" dirty="0"/>
              <a:t>Nature Machine Intelligence </a:t>
            </a:r>
            <a:r>
              <a:rPr lang="en-GB" sz="1600" b="1" dirty="0"/>
              <a:t>5</a:t>
            </a:r>
            <a:r>
              <a:rPr lang="en-GB" sz="1600" dirty="0"/>
              <a:t>, 1326 (2023).</a:t>
            </a:r>
            <a:endParaRPr lang="en-US" sz="1600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A6F8DD9-2F60-468F-97E1-182B3EA2AB0B}"/>
              </a:ext>
            </a:extLst>
          </p:cNvPr>
          <p:cNvSpPr txBox="1"/>
          <p:nvPr/>
        </p:nvSpPr>
        <p:spPr>
          <a:xfrm>
            <a:off x="1475656" y="68135"/>
            <a:ext cx="5853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human researchers work on</a:t>
            </a:r>
          </a:p>
          <a:p>
            <a:pPr algn="ctr"/>
            <a:r>
              <a:rPr lang="en-US" sz="2800" b="1" dirty="0"/>
              <a:t>in the future: But much better…</a:t>
            </a:r>
            <a:endParaRPr lang="en-GB" sz="2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03D7DB-5355-4054-84CB-8380B01E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9" y="1029690"/>
            <a:ext cx="7668309" cy="2016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151446-4C0B-4243-8CA6-FD45A9A48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24" y="908720"/>
            <a:ext cx="3366732" cy="54367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C1EDE1-AA6C-46D9-9D11-516BC78705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7" y="2749013"/>
            <a:ext cx="4427984" cy="24907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6863C2-80FA-47EC-82AF-401B462FC3B7}"/>
              </a:ext>
            </a:extLst>
          </p:cNvPr>
          <p:cNvSpPr txBox="1"/>
          <p:nvPr/>
        </p:nvSpPr>
        <p:spPr>
          <a:xfrm>
            <a:off x="4621231" y="3006157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72 Submissions!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0D719D-5DE0-44F6-9EB4-331A2ACF39FF}"/>
              </a:ext>
            </a:extLst>
          </p:cNvPr>
          <p:cNvSpPr/>
          <p:nvPr/>
        </p:nvSpPr>
        <p:spPr>
          <a:xfrm>
            <a:off x="5133980" y="3914961"/>
            <a:ext cx="4067944" cy="230425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EAA5E9-398D-41D1-9F07-CEBD9F493DC0}"/>
              </a:ext>
            </a:extLst>
          </p:cNvPr>
          <p:cNvSpPr txBox="1"/>
          <p:nvPr/>
        </p:nvSpPr>
        <p:spPr>
          <a:xfrm>
            <a:off x="3312368" y="4219890"/>
            <a:ext cx="554709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b="1" dirty="0">
                <a:solidFill>
                  <a:schemeClr val="accent6">
                    <a:lumMod val="75000"/>
                  </a:schemeClr>
                </a:solidFill>
              </a:rPr>
              <a:t>Graph-Neural Networks</a:t>
            </a:r>
          </a:p>
          <a:p>
            <a:pPr algn="r"/>
            <a:r>
              <a:rPr lang="en-GB" sz="3200" b="1" dirty="0">
                <a:solidFill>
                  <a:schemeClr val="accent6">
                    <a:lumMod val="75000"/>
                  </a:schemeClr>
                </a:solidFill>
              </a:rPr>
              <a:t>Transformers</a:t>
            </a:r>
          </a:p>
          <a:p>
            <a:pPr algn="r"/>
            <a:r>
              <a:rPr lang="en-GB" sz="3200" b="1" dirty="0">
                <a:solidFill>
                  <a:schemeClr val="accent6">
                    <a:lumMod val="75000"/>
                  </a:schemeClr>
                </a:solidFill>
              </a:rPr>
              <a:t>Pure Network Theory</a:t>
            </a:r>
          </a:p>
          <a:p>
            <a:pPr algn="r"/>
            <a:r>
              <a:rPr lang="en-GB" sz="3200" b="1" dirty="0">
                <a:solidFill>
                  <a:schemeClr val="accent6">
                    <a:lumMod val="75000"/>
                  </a:schemeClr>
                </a:solidFill>
              </a:rPr>
              <a:t>Automated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119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A7BC-85C9-33E9-70D0-056E60492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55BC644E-C1C6-B56A-2F26-B3CD6677F74C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C7FF7C7D-4768-C052-0D48-5AD44E07A729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978FC4CB-74F2-B2D0-4DFB-02882B959FC0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8" name="Textfeld 38">
            <a:extLst>
              <a:ext uri="{FF2B5EF4-FFF2-40B4-BE49-F238E27FC236}">
                <a16:creationId xmlns:a16="http://schemas.microsoft.com/office/drawing/2014/main" id="{991E714E-9C97-1259-EFC9-9A85072D2CD9}"/>
              </a:ext>
            </a:extLst>
          </p:cNvPr>
          <p:cNvSpPr txBox="1"/>
          <p:nvPr/>
        </p:nvSpPr>
        <p:spPr>
          <a:xfrm>
            <a:off x="107504" y="6237312"/>
            <a:ext cx="9000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MK, et al., Forecasting the future of artificial intelligence with machine learning-based link prediction in an</a:t>
            </a:r>
          </a:p>
          <a:p>
            <a:r>
              <a:rPr lang="en-GB" sz="1600" dirty="0"/>
              <a:t>exponentially growing knowledge network, </a:t>
            </a:r>
            <a:r>
              <a:rPr lang="en-GB" sz="1600" i="1" dirty="0"/>
              <a:t>Nature Machine Intelligence </a:t>
            </a:r>
            <a:r>
              <a:rPr lang="en-GB" sz="1600" b="1" dirty="0"/>
              <a:t>5</a:t>
            </a:r>
            <a:r>
              <a:rPr lang="en-GB" sz="1600" dirty="0"/>
              <a:t>, 1326 (2023).</a:t>
            </a:r>
            <a:endParaRPr lang="en-US" sz="1600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E9208FA-9E75-7F41-83F7-9BFE3B3901F0}"/>
              </a:ext>
            </a:extLst>
          </p:cNvPr>
          <p:cNvSpPr txBox="1"/>
          <p:nvPr/>
        </p:nvSpPr>
        <p:spPr>
          <a:xfrm>
            <a:off x="1475656" y="68135"/>
            <a:ext cx="5853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human researchers work on</a:t>
            </a:r>
          </a:p>
          <a:p>
            <a:pPr algn="ctr"/>
            <a:r>
              <a:rPr lang="en-US" sz="2800" b="1" dirty="0"/>
              <a:t>in the future: But much better…</a:t>
            </a:r>
            <a:endParaRPr lang="en-GB" sz="2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98ED4A-12A5-6042-0F9D-575EB047F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9" y="1029690"/>
            <a:ext cx="7668309" cy="2016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9C5AA5-1173-CDFB-9C74-D5E7B9E0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76" y="3490372"/>
            <a:ext cx="4565914" cy="2528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C4146-EB32-B280-066B-D3CCFF26721D}"/>
              </a:ext>
            </a:extLst>
          </p:cNvPr>
          <p:cNvSpPr txBox="1"/>
          <p:nvPr/>
        </p:nvSpPr>
        <p:spPr>
          <a:xfrm>
            <a:off x="211081" y="3783211"/>
            <a:ext cx="3833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b="1" dirty="0">
                <a:solidFill>
                  <a:schemeClr val="accent6">
                    <a:lumMod val="75000"/>
                  </a:schemeClr>
                </a:solidFill>
              </a:rPr>
              <a:t>Pure Network Theory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F7EE59-9F4E-1C39-74B0-571B46BAB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4" y="4397042"/>
            <a:ext cx="4266624" cy="9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3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8D46E1F9-8C45-4E03-8D18-A94D81E57AE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8B346900-37E8-45D8-B5FF-C65D2A8AD46C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39793350-80DB-49D1-92C1-89B6B222E34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8" name="Textfeld 38">
            <a:extLst>
              <a:ext uri="{FF2B5EF4-FFF2-40B4-BE49-F238E27FC236}">
                <a16:creationId xmlns:a16="http://schemas.microsoft.com/office/drawing/2014/main" id="{5B531EBC-6901-4287-8EF9-842613F61BAA}"/>
              </a:ext>
            </a:extLst>
          </p:cNvPr>
          <p:cNvSpPr txBox="1"/>
          <p:nvPr/>
        </p:nvSpPr>
        <p:spPr>
          <a:xfrm>
            <a:off x="107504" y="6237312"/>
            <a:ext cx="9000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MK, et al., Forecasting the future of artificial intelligence with machine learning-based link prediction in an</a:t>
            </a:r>
          </a:p>
          <a:p>
            <a:r>
              <a:rPr lang="en-GB" sz="1600" dirty="0"/>
              <a:t>exponentially growing knowledge network, </a:t>
            </a:r>
            <a:r>
              <a:rPr lang="en-GB" sz="1600" i="1" dirty="0"/>
              <a:t>Nature Machine Intelligence </a:t>
            </a:r>
            <a:r>
              <a:rPr lang="en-GB" sz="1600" b="1" dirty="0"/>
              <a:t>5</a:t>
            </a:r>
            <a:r>
              <a:rPr lang="en-GB" sz="1600" dirty="0"/>
              <a:t>, 1326 (2023).</a:t>
            </a:r>
            <a:endParaRPr lang="en-US" sz="1600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A6F8DD9-2F60-468F-97E1-182B3EA2AB0B}"/>
              </a:ext>
            </a:extLst>
          </p:cNvPr>
          <p:cNvSpPr txBox="1"/>
          <p:nvPr/>
        </p:nvSpPr>
        <p:spPr>
          <a:xfrm>
            <a:off x="1475656" y="68135"/>
            <a:ext cx="5853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human researchers work on</a:t>
            </a:r>
          </a:p>
          <a:p>
            <a:pPr algn="ctr"/>
            <a:r>
              <a:rPr lang="en-US" sz="2800" b="1" dirty="0"/>
              <a:t>in the future: But much better…</a:t>
            </a:r>
            <a:endParaRPr lang="en-GB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671A0-8F83-443B-BCED-607820B4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58044"/>
            <a:ext cx="7920880" cy="47977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FDB384-DE41-4E31-94C5-3940F5BA25C3}"/>
              </a:ext>
            </a:extLst>
          </p:cNvPr>
          <p:cNvSpPr/>
          <p:nvPr/>
        </p:nvSpPr>
        <p:spPr>
          <a:xfrm>
            <a:off x="4355976" y="1358552"/>
            <a:ext cx="2437194" cy="479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03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8D46E1F9-8C45-4E03-8D18-A94D81E57AE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8B346900-37E8-45D8-B5FF-C65D2A8AD46C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39793350-80DB-49D1-92C1-89B6B222E34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8" name="Textfeld 38">
            <a:extLst>
              <a:ext uri="{FF2B5EF4-FFF2-40B4-BE49-F238E27FC236}">
                <a16:creationId xmlns:a16="http://schemas.microsoft.com/office/drawing/2014/main" id="{5B531EBC-6901-4287-8EF9-842613F61BAA}"/>
              </a:ext>
            </a:extLst>
          </p:cNvPr>
          <p:cNvSpPr txBox="1"/>
          <p:nvPr/>
        </p:nvSpPr>
        <p:spPr>
          <a:xfrm>
            <a:off x="107504" y="6237312"/>
            <a:ext cx="9000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MK, et al., Forecasting the future of artificial intelligence with machine learning-based link prediction in an</a:t>
            </a:r>
          </a:p>
          <a:p>
            <a:r>
              <a:rPr lang="en-GB" sz="1600" dirty="0"/>
              <a:t>exponentially growing knowledge network, </a:t>
            </a:r>
            <a:r>
              <a:rPr lang="en-GB" sz="1600" i="1" dirty="0"/>
              <a:t>Nature Machine Intelligence </a:t>
            </a:r>
            <a:r>
              <a:rPr lang="en-GB" sz="1600" b="1" dirty="0"/>
              <a:t>5</a:t>
            </a:r>
            <a:r>
              <a:rPr lang="en-GB" sz="1600" dirty="0"/>
              <a:t>, 1326 (2023).</a:t>
            </a:r>
            <a:endParaRPr lang="en-US" sz="1600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A6F8DD9-2F60-468F-97E1-182B3EA2AB0B}"/>
              </a:ext>
            </a:extLst>
          </p:cNvPr>
          <p:cNvSpPr txBox="1"/>
          <p:nvPr/>
        </p:nvSpPr>
        <p:spPr>
          <a:xfrm>
            <a:off x="1475656" y="68135"/>
            <a:ext cx="5853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human researchers work on</a:t>
            </a:r>
          </a:p>
          <a:p>
            <a:pPr algn="ctr"/>
            <a:r>
              <a:rPr lang="en-US" sz="2800" b="1" dirty="0"/>
              <a:t>in the future: But much better…</a:t>
            </a:r>
            <a:endParaRPr lang="en-GB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671A0-8F83-443B-BCED-607820B4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58044"/>
            <a:ext cx="7920880" cy="479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7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8D46E1F9-8C45-4E03-8D18-A94D81E57AE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8B346900-37E8-45D8-B5FF-C65D2A8AD46C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39793350-80DB-49D1-92C1-89B6B222E34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A6F8DD9-2F60-468F-97E1-182B3EA2AB0B}"/>
              </a:ext>
            </a:extLst>
          </p:cNvPr>
          <p:cNvSpPr txBox="1"/>
          <p:nvPr/>
        </p:nvSpPr>
        <p:spPr>
          <a:xfrm>
            <a:off x="1475656" y="68135"/>
            <a:ext cx="373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be impactful?</a:t>
            </a:r>
            <a:endParaRPr lang="en-GB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418F9-9DE1-8E6F-E1DD-2F51D444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624" y="800207"/>
            <a:ext cx="2006903" cy="1941783"/>
          </a:xfrm>
          <a:prstGeom prst="rect">
            <a:avLst/>
          </a:prstGeom>
        </p:spPr>
      </p:pic>
      <p:sp>
        <p:nvSpPr>
          <p:cNvPr id="6" name="Textfeld 13">
            <a:extLst>
              <a:ext uri="{FF2B5EF4-FFF2-40B4-BE49-F238E27FC236}">
                <a16:creationId xmlns:a16="http://schemas.microsoft.com/office/drawing/2014/main" id="{1CBB246F-9241-24F4-A3AA-9FB5FC4D4D63}"/>
              </a:ext>
            </a:extLst>
          </p:cNvPr>
          <p:cNvSpPr txBox="1"/>
          <p:nvPr/>
        </p:nvSpPr>
        <p:spPr>
          <a:xfrm>
            <a:off x="6556007" y="2701841"/>
            <a:ext cx="269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Dr. Xuemei Gu</a:t>
            </a:r>
          </a:p>
          <a:p>
            <a:pPr algn="ctr"/>
            <a:r>
              <a:rPr lang="en-US" dirty="0"/>
              <a:t>(now: Gu group, Uni Jena)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4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C2CA-81F9-4AC9-1AD9-9CC9D9558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35">
            <a:extLst>
              <a:ext uri="{FF2B5EF4-FFF2-40B4-BE49-F238E27FC236}">
                <a16:creationId xmlns:a16="http://schemas.microsoft.com/office/drawing/2014/main" id="{539926CD-0457-34CD-7118-C36AA6E0296D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9" name="Textfeld 13">
            <a:extLst>
              <a:ext uri="{FF2B5EF4-FFF2-40B4-BE49-F238E27FC236}">
                <a16:creationId xmlns:a16="http://schemas.microsoft.com/office/drawing/2014/main" id="{3D9725A8-6799-72EE-CD4B-6EA21F14F243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F4596-3EBD-A948-2019-846196F63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3" y="1439432"/>
            <a:ext cx="2160240" cy="183294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0C7C0-334C-7C3B-F519-2A65DB88DA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885920"/>
            <a:ext cx="2304257" cy="1511733"/>
          </a:xfrm>
          <a:prstGeom prst="rect">
            <a:avLst/>
          </a:prstGeom>
        </p:spPr>
      </p:pic>
      <p:sp>
        <p:nvSpPr>
          <p:cNvPr id="10" name="Textfeld 37">
            <a:extLst>
              <a:ext uri="{FF2B5EF4-FFF2-40B4-BE49-F238E27FC236}">
                <a16:creationId xmlns:a16="http://schemas.microsoft.com/office/drawing/2014/main" id="{337CD272-2564-C534-8DBC-987CCFE44BC0}"/>
              </a:ext>
            </a:extLst>
          </p:cNvPr>
          <p:cNvSpPr txBox="1"/>
          <p:nvPr/>
        </p:nvSpPr>
        <p:spPr>
          <a:xfrm>
            <a:off x="899592" y="369332"/>
            <a:ext cx="7157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De-novo Design of Physics Experiments with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91B8E9-4D81-A2F6-05D4-DB883E57A5C6}"/>
              </a:ext>
            </a:extLst>
          </p:cNvPr>
          <p:cNvSpPr/>
          <p:nvPr/>
        </p:nvSpPr>
        <p:spPr>
          <a:xfrm>
            <a:off x="134684" y="3346347"/>
            <a:ext cx="3060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Gravitational wave Detections </a:t>
            </a:r>
          </a:p>
          <a:p>
            <a:r>
              <a:rPr lang="en-GB" i="1" dirty="0"/>
              <a:t>Phys. Rev. X </a:t>
            </a:r>
            <a:r>
              <a:rPr lang="en-GB" b="1" dirty="0"/>
              <a:t>15</a:t>
            </a:r>
            <a:r>
              <a:rPr lang="en-GB" dirty="0"/>
              <a:t>, 021012 (2025)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A0A32-227D-FB4F-EE44-8D4FB22CB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236" y="1367278"/>
            <a:ext cx="3820294" cy="262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2A8AA0-6193-1022-AA85-25DFB5A950C1}"/>
              </a:ext>
            </a:extLst>
          </p:cNvPr>
          <p:cNvSpPr/>
          <p:nvPr/>
        </p:nvSpPr>
        <p:spPr>
          <a:xfrm>
            <a:off x="5652120" y="3939718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Super-Resolution Microscopy</a:t>
            </a:r>
          </a:p>
          <a:p>
            <a:pPr algn="ctr"/>
            <a:r>
              <a:rPr lang="fr-FR" dirty="0"/>
              <a:t>Nature </a:t>
            </a:r>
            <a:r>
              <a:rPr lang="fr-FR" dirty="0" err="1"/>
              <a:t>Comm</a:t>
            </a:r>
            <a:r>
              <a:rPr lang="fr-FR" dirty="0"/>
              <a:t>. </a:t>
            </a:r>
            <a:r>
              <a:rPr lang="fr-FR" b="1" dirty="0"/>
              <a:t>15</a:t>
            </a:r>
            <a:r>
              <a:rPr lang="fr-FR" dirty="0"/>
              <a:t>, 10658 (2024) </a:t>
            </a:r>
            <a:endParaRPr lang="en-GB" dirty="0"/>
          </a:p>
        </p:txBody>
      </p:sp>
      <p:pic>
        <p:nvPicPr>
          <p:cNvPr id="1026" name="Picture 2" descr="https://physics.aps.org/assets/10.1103/Physics.5.s124/figure/1/thumb">
            <a:extLst>
              <a:ext uri="{FF2B5EF4-FFF2-40B4-BE49-F238E27FC236}">
                <a16:creationId xmlns:a16="http://schemas.microsoft.com/office/drawing/2014/main" id="{1F655254-E132-5A5C-75F2-FEFD7ED8D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120" y="4293096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18BF09-86E6-C6F6-E567-286D0B3B9956}"/>
              </a:ext>
            </a:extLst>
          </p:cNvPr>
          <p:cNvSpPr/>
          <p:nvPr/>
        </p:nvSpPr>
        <p:spPr>
          <a:xfrm>
            <a:off x="2217117" y="6145135"/>
            <a:ext cx="30911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Quantum-Enhanced Telescopes</a:t>
            </a:r>
          </a:p>
          <a:p>
            <a:r>
              <a:rPr lang="en-GB" i="1" dirty="0" err="1"/>
              <a:t>arXiv</a:t>
            </a:r>
            <a:r>
              <a:rPr lang="en-GB" i="1" dirty="0"/>
              <a:t> 2508:nnnnn (hopefully)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461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7C3CA-961D-71D3-8AED-829486F7F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40A23CF9-2BDE-4CE6-9DB9-AAA3D73A3327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CCB52FF4-982C-6BB5-7A40-45B308F6AAAC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465B2D73-BE60-185B-9D44-C6CBE3F577D3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8" name="Textfeld 38">
            <a:extLst>
              <a:ext uri="{FF2B5EF4-FFF2-40B4-BE49-F238E27FC236}">
                <a16:creationId xmlns:a16="http://schemas.microsoft.com/office/drawing/2014/main" id="{097988B2-8A57-872E-B463-C60A6613BA4E}"/>
              </a:ext>
            </a:extLst>
          </p:cNvPr>
          <p:cNvSpPr txBox="1"/>
          <p:nvPr/>
        </p:nvSpPr>
        <p:spPr>
          <a:xfrm>
            <a:off x="107504" y="6237312"/>
            <a:ext cx="843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Gu, Krenn, </a:t>
            </a:r>
            <a:r>
              <a:rPr lang="en-GB" sz="1600" b="1" dirty="0"/>
              <a:t>Forecasting high-impact research topics via machine learning on</a:t>
            </a:r>
          </a:p>
          <a:p>
            <a:r>
              <a:rPr lang="en-GB" sz="1600" b="1" dirty="0"/>
              <a:t>	evolving knowledge graphs</a:t>
            </a:r>
            <a:r>
              <a:rPr lang="en-GB" sz="1600" dirty="0"/>
              <a:t>, </a:t>
            </a:r>
            <a:r>
              <a:rPr lang="en-GB" sz="1600" i="1" dirty="0"/>
              <a:t>Machine Learning: Science &amp; Technology, </a:t>
            </a:r>
            <a:r>
              <a:rPr lang="en-GB" sz="1600" b="1" i="1" dirty="0"/>
              <a:t>6</a:t>
            </a:r>
            <a:r>
              <a:rPr lang="en-GB" sz="1600" i="1" dirty="0"/>
              <a:t>, 025041 (2025) </a:t>
            </a:r>
            <a:endParaRPr lang="en-US" sz="1600" i="1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6E341ABE-440F-EE40-5629-D51015758100}"/>
              </a:ext>
            </a:extLst>
          </p:cNvPr>
          <p:cNvSpPr txBox="1"/>
          <p:nvPr/>
        </p:nvSpPr>
        <p:spPr>
          <a:xfrm>
            <a:off x="1475656" y="68135"/>
            <a:ext cx="373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be impactful?</a:t>
            </a:r>
            <a:endParaRPr lang="en-GB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253F6F-7500-3621-2669-891D6A11A7CD}"/>
              </a:ext>
            </a:extLst>
          </p:cNvPr>
          <p:cNvSpPr/>
          <p:nvPr/>
        </p:nvSpPr>
        <p:spPr>
          <a:xfrm>
            <a:off x="4355976" y="1358552"/>
            <a:ext cx="2437194" cy="479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3BE5B-C34F-C5DA-BEAF-5821CE0B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72" y="770376"/>
            <a:ext cx="6700976" cy="54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3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8D46E1F9-8C45-4E03-8D18-A94D81E57AE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8B346900-37E8-45D8-B5FF-C65D2A8AD46C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39793350-80DB-49D1-92C1-89B6B222E34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8" name="Textfeld 38">
            <a:extLst>
              <a:ext uri="{FF2B5EF4-FFF2-40B4-BE49-F238E27FC236}">
                <a16:creationId xmlns:a16="http://schemas.microsoft.com/office/drawing/2014/main" id="{5B531EBC-6901-4287-8EF9-842613F61BAA}"/>
              </a:ext>
            </a:extLst>
          </p:cNvPr>
          <p:cNvSpPr txBox="1"/>
          <p:nvPr/>
        </p:nvSpPr>
        <p:spPr>
          <a:xfrm>
            <a:off x="107504" y="6237312"/>
            <a:ext cx="843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Gu, Krenn, </a:t>
            </a:r>
            <a:r>
              <a:rPr lang="en-GB" sz="1600" b="1" dirty="0"/>
              <a:t>Forecasting high-impact research topics via machine learning on</a:t>
            </a:r>
          </a:p>
          <a:p>
            <a:r>
              <a:rPr lang="en-GB" sz="1600" b="1" dirty="0"/>
              <a:t>	evolving knowledge graphs</a:t>
            </a:r>
            <a:r>
              <a:rPr lang="en-GB" sz="1600" dirty="0"/>
              <a:t>, </a:t>
            </a:r>
            <a:r>
              <a:rPr lang="en-GB" sz="1600" i="1" dirty="0"/>
              <a:t>Machine Learning: Science &amp; Technology, </a:t>
            </a:r>
            <a:r>
              <a:rPr lang="en-GB" sz="1600" b="1" i="1" dirty="0"/>
              <a:t>6</a:t>
            </a:r>
            <a:r>
              <a:rPr lang="en-GB" sz="1600" i="1" dirty="0"/>
              <a:t>, 025041 (2025) </a:t>
            </a:r>
            <a:endParaRPr lang="en-US" sz="1600" i="1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A6F8DD9-2F60-468F-97E1-182B3EA2AB0B}"/>
              </a:ext>
            </a:extLst>
          </p:cNvPr>
          <p:cNvSpPr txBox="1"/>
          <p:nvPr/>
        </p:nvSpPr>
        <p:spPr>
          <a:xfrm>
            <a:off x="1475656" y="68135"/>
            <a:ext cx="373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be impactful?</a:t>
            </a:r>
            <a:endParaRPr lang="en-GB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FDB384-DE41-4E31-94C5-3940F5BA25C3}"/>
              </a:ext>
            </a:extLst>
          </p:cNvPr>
          <p:cNvSpPr/>
          <p:nvPr/>
        </p:nvSpPr>
        <p:spPr>
          <a:xfrm>
            <a:off x="4355976" y="1358552"/>
            <a:ext cx="2437194" cy="479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1834D-30F9-1954-955A-C22C5BD5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96371"/>
            <a:ext cx="7956376" cy="47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0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E414D-E3AC-D14E-0DC9-EBB784C2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F9418C72-773D-1312-A396-EE48D14866AD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7A69E2E2-B531-3896-69E9-BFB4AF0BE919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75D1C365-EBDF-16AB-C99C-449FA8912F0F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8" name="Textfeld 38">
            <a:extLst>
              <a:ext uri="{FF2B5EF4-FFF2-40B4-BE49-F238E27FC236}">
                <a16:creationId xmlns:a16="http://schemas.microsoft.com/office/drawing/2014/main" id="{4ED2978F-C622-EDC1-E732-F598489E7D2C}"/>
              </a:ext>
            </a:extLst>
          </p:cNvPr>
          <p:cNvSpPr txBox="1"/>
          <p:nvPr/>
        </p:nvSpPr>
        <p:spPr>
          <a:xfrm>
            <a:off x="107504" y="6237312"/>
            <a:ext cx="843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Gu, Krenn, </a:t>
            </a:r>
            <a:r>
              <a:rPr lang="en-GB" sz="1600" b="1" dirty="0"/>
              <a:t>Forecasting high-impact research topics via machine learning on</a:t>
            </a:r>
          </a:p>
          <a:p>
            <a:r>
              <a:rPr lang="en-GB" sz="1600" b="1" dirty="0"/>
              <a:t>	evolving knowledge graphs</a:t>
            </a:r>
            <a:r>
              <a:rPr lang="en-GB" sz="1600" dirty="0"/>
              <a:t>, </a:t>
            </a:r>
            <a:r>
              <a:rPr lang="en-GB" sz="1600" i="1" dirty="0"/>
              <a:t>Machine Learning: Science &amp; Technology, </a:t>
            </a:r>
            <a:r>
              <a:rPr lang="en-GB" sz="1600" b="1" i="1" dirty="0"/>
              <a:t>6</a:t>
            </a:r>
            <a:r>
              <a:rPr lang="en-GB" sz="1600" i="1" dirty="0"/>
              <a:t>, 025041 (2025) </a:t>
            </a:r>
            <a:endParaRPr lang="en-US" sz="1600" i="1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A6EFDE2-DD05-C599-8886-C04011D2F534}"/>
              </a:ext>
            </a:extLst>
          </p:cNvPr>
          <p:cNvSpPr txBox="1"/>
          <p:nvPr/>
        </p:nvSpPr>
        <p:spPr>
          <a:xfrm>
            <a:off x="1475656" y="68135"/>
            <a:ext cx="373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be impactful?</a:t>
            </a:r>
            <a:endParaRPr lang="en-GB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AFC1A5-2BE6-56CB-0BDA-4A5D9E2E512C}"/>
              </a:ext>
            </a:extLst>
          </p:cNvPr>
          <p:cNvSpPr/>
          <p:nvPr/>
        </p:nvSpPr>
        <p:spPr>
          <a:xfrm>
            <a:off x="4355976" y="1358552"/>
            <a:ext cx="2437194" cy="479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B2865-DE04-13FD-4838-325A3605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770376"/>
            <a:ext cx="4896544" cy="39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8D46E1F9-8C45-4E03-8D18-A94D81E57AE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8B346900-37E8-45D8-B5FF-C65D2A8AD46C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39793350-80DB-49D1-92C1-89B6B222E34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A6F8DD9-2F60-468F-97E1-182B3EA2AB0B}"/>
              </a:ext>
            </a:extLst>
          </p:cNvPr>
          <p:cNvSpPr txBox="1"/>
          <p:nvPr/>
        </p:nvSpPr>
        <p:spPr>
          <a:xfrm>
            <a:off x="1475656" y="68135"/>
            <a:ext cx="373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be impactful?</a:t>
            </a:r>
            <a:endParaRPr lang="en-GB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FDB384-DE41-4E31-94C5-3940F5BA25C3}"/>
              </a:ext>
            </a:extLst>
          </p:cNvPr>
          <p:cNvSpPr/>
          <p:nvPr/>
        </p:nvSpPr>
        <p:spPr>
          <a:xfrm>
            <a:off x="4355976" y="1358552"/>
            <a:ext cx="2437194" cy="479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44EDEE-04FE-4DBC-8156-1C6B1F0A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770376"/>
            <a:ext cx="4896544" cy="3994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C6AC5-3A04-4C9B-8D65-0A7F9E2A8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721874"/>
            <a:ext cx="6336704" cy="1462316"/>
          </a:xfrm>
          <a:prstGeom prst="rect">
            <a:avLst/>
          </a:prstGeom>
        </p:spPr>
      </p:pic>
      <p:sp>
        <p:nvSpPr>
          <p:cNvPr id="10" name="Textfeld 38">
            <a:extLst>
              <a:ext uri="{FF2B5EF4-FFF2-40B4-BE49-F238E27FC236}">
                <a16:creationId xmlns:a16="http://schemas.microsoft.com/office/drawing/2014/main" id="{3F51C714-6E7D-4248-A5C6-DE7FD77F8001}"/>
              </a:ext>
            </a:extLst>
          </p:cNvPr>
          <p:cNvSpPr txBox="1"/>
          <p:nvPr/>
        </p:nvSpPr>
        <p:spPr>
          <a:xfrm>
            <a:off x="107504" y="6237312"/>
            <a:ext cx="843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Gu, Krenn, </a:t>
            </a:r>
            <a:r>
              <a:rPr lang="en-GB" sz="1600" b="1" dirty="0"/>
              <a:t>Forecasting high-impact research topics via machine learning on</a:t>
            </a:r>
          </a:p>
          <a:p>
            <a:r>
              <a:rPr lang="en-GB" sz="1600" b="1" dirty="0"/>
              <a:t>	evolving knowledge graphs</a:t>
            </a:r>
            <a:r>
              <a:rPr lang="en-GB" sz="1600" dirty="0"/>
              <a:t>, </a:t>
            </a:r>
            <a:r>
              <a:rPr lang="en-GB" sz="1600" i="1" dirty="0"/>
              <a:t>Machine Learning: Science &amp; Technology, </a:t>
            </a:r>
            <a:r>
              <a:rPr lang="en-GB" sz="1600" b="1" i="1" dirty="0"/>
              <a:t>6</a:t>
            </a:r>
            <a:r>
              <a:rPr lang="en-GB" sz="1600" i="1" dirty="0"/>
              <a:t>, 025041 (2025)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992701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8D46E1F9-8C45-4E03-8D18-A94D81E57AE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8B346900-37E8-45D8-B5FF-C65D2A8AD46C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39793350-80DB-49D1-92C1-89B6B222E34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7A6F8DD9-2F60-468F-97E1-182B3EA2AB0B}"/>
              </a:ext>
            </a:extLst>
          </p:cNvPr>
          <p:cNvSpPr txBox="1"/>
          <p:nvPr/>
        </p:nvSpPr>
        <p:spPr>
          <a:xfrm>
            <a:off x="1475656" y="68135"/>
            <a:ext cx="373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be impactful?</a:t>
            </a:r>
            <a:endParaRPr lang="en-GB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3F853-C526-41E7-AC64-9127A69E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4267561" cy="3896469"/>
          </a:xfrm>
          <a:prstGeom prst="rect">
            <a:avLst/>
          </a:prstGeom>
        </p:spPr>
      </p:pic>
      <p:sp>
        <p:nvSpPr>
          <p:cNvPr id="9" name="Textfeld 38">
            <a:extLst>
              <a:ext uri="{FF2B5EF4-FFF2-40B4-BE49-F238E27FC236}">
                <a16:creationId xmlns:a16="http://schemas.microsoft.com/office/drawing/2014/main" id="{5C08F063-24B6-4073-9713-EC0A65A13059}"/>
              </a:ext>
            </a:extLst>
          </p:cNvPr>
          <p:cNvSpPr txBox="1"/>
          <p:nvPr/>
        </p:nvSpPr>
        <p:spPr>
          <a:xfrm>
            <a:off x="107504" y="6237312"/>
            <a:ext cx="843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Gu, Krenn, </a:t>
            </a:r>
            <a:r>
              <a:rPr lang="en-GB" sz="1600" b="1" dirty="0"/>
              <a:t>Forecasting high-impact research topics via machine learning on</a:t>
            </a:r>
          </a:p>
          <a:p>
            <a:r>
              <a:rPr lang="en-GB" sz="1600" b="1" dirty="0"/>
              <a:t>	evolving knowledge graphs</a:t>
            </a:r>
            <a:r>
              <a:rPr lang="en-GB" sz="1600" dirty="0"/>
              <a:t>, </a:t>
            </a:r>
            <a:r>
              <a:rPr lang="en-GB" sz="1600" i="1" dirty="0"/>
              <a:t>Machine Learning: Science &amp; Technology, </a:t>
            </a:r>
            <a:r>
              <a:rPr lang="en-GB" sz="1600" b="1" i="1" dirty="0"/>
              <a:t>6</a:t>
            </a:r>
            <a:r>
              <a:rPr lang="en-GB" sz="1600" i="1" dirty="0"/>
              <a:t>, 025041 (2025)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81608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3A27F-47DF-3DED-B086-13ADB3A60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093DACB0-B4DC-FBE8-AA4B-0F43DA044E6E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0786DE1F-034A-5D2D-74BB-112BEAF905AF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FD404D97-A414-1A2D-16C1-D1BA182EECCF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894D9A85-B9B8-8996-5A0C-BBAB68B6B418}"/>
              </a:ext>
            </a:extLst>
          </p:cNvPr>
          <p:cNvSpPr txBox="1"/>
          <p:nvPr/>
        </p:nvSpPr>
        <p:spPr>
          <a:xfrm>
            <a:off x="1475656" y="68135"/>
            <a:ext cx="373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be impactful?</a:t>
            </a:r>
            <a:endParaRPr lang="en-GB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6716C-2C6F-E278-5DF9-D787FA13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4267561" cy="3896469"/>
          </a:xfrm>
          <a:prstGeom prst="rect">
            <a:avLst/>
          </a:prstGeom>
        </p:spPr>
      </p:pic>
      <p:sp>
        <p:nvSpPr>
          <p:cNvPr id="9" name="Textfeld 38">
            <a:extLst>
              <a:ext uri="{FF2B5EF4-FFF2-40B4-BE49-F238E27FC236}">
                <a16:creationId xmlns:a16="http://schemas.microsoft.com/office/drawing/2014/main" id="{7940443D-C6F0-964F-5B71-9C824E7663D4}"/>
              </a:ext>
            </a:extLst>
          </p:cNvPr>
          <p:cNvSpPr txBox="1"/>
          <p:nvPr/>
        </p:nvSpPr>
        <p:spPr>
          <a:xfrm>
            <a:off x="107504" y="6237312"/>
            <a:ext cx="843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Gu, Krenn, </a:t>
            </a:r>
            <a:r>
              <a:rPr lang="en-GB" sz="1600" b="1" dirty="0"/>
              <a:t>Forecasting high-impact research topics via machine learning on</a:t>
            </a:r>
          </a:p>
          <a:p>
            <a:r>
              <a:rPr lang="en-GB" sz="1600" b="1" dirty="0"/>
              <a:t>	evolving knowledge graphs</a:t>
            </a:r>
            <a:r>
              <a:rPr lang="en-GB" sz="1600" dirty="0"/>
              <a:t>, </a:t>
            </a:r>
            <a:r>
              <a:rPr lang="en-GB" sz="1600" i="1" dirty="0"/>
              <a:t>Machine Learning: Science &amp; Technology, </a:t>
            </a:r>
            <a:r>
              <a:rPr lang="en-GB" sz="1600" b="1" i="1" dirty="0"/>
              <a:t>6</a:t>
            </a:r>
            <a:r>
              <a:rPr lang="en-GB" sz="1600" i="1" dirty="0"/>
              <a:t>, 025041 (2025) </a:t>
            </a:r>
            <a:endParaRPr lang="en-US" sz="16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11243-4692-2FE6-DD6A-2AAC04FCC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638" y="1811026"/>
            <a:ext cx="4721034" cy="3896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1F32E-55ED-A819-B9AF-CAECB1F976D3}"/>
              </a:ext>
            </a:extLst>
          </p:cNvPr>
          <p:cNvSpPr txBox="1"/>
          <p:nvPr/>
        </p:nvSpPr>
        <p:spPr>
          <a:xfrm>
            <a:off x="5004048" y="1142656"/>
            <a:ext cx="3778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importance</a:t>
            </a:r>
            <a:r>
              <a:rPr lang="de-DE" dirty="0"/>
              <a:t>:</a:t>
            </a:r>
          </a:p>
          <a:p>
            <a:pPr algn="ctr"/>
            <a:r>
              <a:rPr lang="de-DE" b="1" dirty="0" err="1"/>
              <a:t>Which</a:t>
            </a:r>
            <a:r>
              <a:rPr lang="de-DE" b="1" dirty="0"/>
              <a:t> </a:t>
            </a:r>
            <a:r>
              <a:rPr lang="de-DE" b="1" dirty="0" err="1"/>
              <a:t>property</a:t>
            </a:r>
            <a:r>
              <a:rPr lang="de-DE" b="1" dirty="0"/>
              <a:t> </a:t>
            </a:r>
            <a:r>
              <a:rPr lang="de-DE" b="1" dirty="0" err="1"/>
              <a:t>predicts</a:t>
            </a:r>
            <a:r>
              <a:rPr lang="de-DE" b="1" dirty="0"/>
              <a:t> </a:t>
            </a:r>
            <a:r>
              <a:rPr lang="de-DE" b="1" dirty="0" err="1"/>
              <a:t>impact</a:t>
            </a:r>
            <a:r>
              <a:rPr lang="de-DE" b="1" dirty="0"/>
              <a:t> </a:t>
            </a:r>
            <a:r>
              <a:rPr lang="de-DE" b="1" dirty="0" err="1"/>
              <a:t>best</a:t>
            </a:r>
            <a:r>
              <a:rPr lang="de-DE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1258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5493F-428F-E243-F677-25533A00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CF24BACD-15BA-EC9C-BCC9-52EE0A98EAD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6AA947C5-CD57-D944-E594-73EAF0B7454E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CFBB78BF-60C9-06EC-C175-6C9FB2505A7C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E4A6E032-AADF-7913-D236-A69645920D7B}"/>
              </a:ext>
            </a:extLst>
          </p:cNvPr>
          <p:cNvSpPr txBox="1"/>
          <p:nvPr/>
        </p:nvSpPr>
        <p:spPr>
          <a:xfrm>
            <a:off x="1475656" y="68135"/>
            <a:ext cx="373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be impactful?</a:t>
            </a:r>
            <a:endParaRPr lang="en-GB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CF3D9-8AD9-818F-6216-216893F8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4267561" cy="3896469"/>
          </a:xfrm>
          <a:prstGeom prst="rect">
            <a:avLst/>
          </a:prstGeom>
        </p:spPr>
      </p:pic>
      <p:sp>
        <p:nvSpPr>
          <p:cNvPr id="9" name="Textfeld 38">
            <a:extLst>
              <a:ext uri="{FF2B5EF4-FFF2-40B4-BE49-F238E27FC236}">
                <a16:creationId xmlns:a16="http://schemas.microsoft.com/office/drawing/2014/main" id="{E79B62DB-40A1-AB79-2CA2-6A2543298B53}"/>
              </a:ext>
            </a:extLst>
          </p:cNvPr>
          <p:cNvSpPr txBox="1"/>
          <p:nvPr/>
        </p:nvSpPr>
        <p:spPr>
          <a:xfrm>
            <a:off x="107504" y="6237312"/>
            <a:ext cx="843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Gu, Krenn, </a:t>
            </a:r>
            <a:r>
              <a:rPr lang="en-GB" sz="1600" b="1" dirty="0"/>
              <a:t>Forecasting high-impact research topics via machine learning on</a:t>
            </a:r>
          </a:p>
          <a:p>
            <a:r>
              <a:rPr lang="en-GB" sz="1600" b="1" dirty="0"/>
              <a:t>	evolving knowledge graphs</a:t>
            </a:r>
            <a:r>
              <a:rPr lang="en-GB" sz="1600" dirty="0"/>
              <a:t>, </a:t>
            </a:r>
            <a:r>
              <a:rPr lang="en-GB" sz="1600" i="1" dirty="0"/>
              <a:t>Machine Learning: Science &amp; Technology, </a:t>
            </a:r>
            <a:r>
              <a:rPr lang="en-GB" sz="1600" b="1" i="1" dirty="0"/>
              <a:t>6</a:t>
            </a:r>
            <a:r>
              <a:rPr lang="en-GB" sz="1600" i="1" dirty="0"/>
              <a:t>, 025041 (2025) </a:t>
            </a:r>
            <a:endParaRPr lang="en-US" sz="16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4CA96-C31C-E9F1-B579-05044D59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638" y="1811026"/>
            <a:ext cx="4721034" cy="3896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56C1E-B0C8-C901-0DD4-BFDEBF29A175}"/>
              </a:ext>
            </a:extLst>
          </p:cNvPr>
          <p:cNvSpPr txBox="1"/>
          <p:nvPr/>
        </p:nvSpPr>
        <p:spPr>
          <a:xfrm>
            <a:off x="5004048" y="1142656"/>
            <a:ext cx="3778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importance</a:t>
            </a:r>
            <a:r>
              <a:rPr lang="de-DE" dirty="0"/>
              <a:t>:</a:t>
            </a:r>
          </a:p>
          <a:p>
            <a:pPr algn="ctr"/>
            <a:r>
              <a:rPr lang="de-DE" b="1" dirty="0" err="1"/>
              <a:t>Which</a:t>
            </a:r>
            <a:r>
              <a:rPr lang="de-DE" b="1" dirty="0"/>
              <a:t> </a:t>
            </a:r>
            <a:r>
              <a:rPr lang="de-DE" b="1" dirty="0" err="1"/>
              <a:t>property</a:t>
            </a:r>
            <a:r>
              <a:rPr lang="de-DE" b="1" dirty="0"/>
              <a:t> </a:t>
            </a:r>
            <a:r>
              <a:rPr lang="de-DE" b="1" dirty="0" err="1"/>
              <a:t>predicts</a:t>
            </a:r>
            <a:r>
              <a:rPr lang="de-DE" b="1" dirty="0"/>
              <a:t> </a:t>
            </a:r>
            <a:r>
              <a:rPr lang="de-DE" b="1" dirty="0" err="1"/>
              <a:t>impact</a:t>
            </a:r>
            <a:r>
              <a:rPr lang="de-DE" b="1" dirty="0"/>
              <a:t> </a:t>
            </a:r>
            <a:r>
              <a:rPr lang="de-DE" b="1" dirty="0" err="1"/>
              <a:t>best</a:t>
            </a:r>
            <a:r>
              <a:rPr lang="de-DE" b="1" dirty="0"/>
              <a:t>?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4B8B6AD-C3E9-044C-33E5-D63AF40CD107}"/>
                  </a:ext>
                </a:extLst>
              </p:cNvPr>
              <p:cNvSpPr txBox="1"/>
              <p:nvPr/>
            </p:nvSpPr>
            <p:spPr>
              <a:xfrm>
                <a:off x="4431838" y="5702141"/>
                <a:ext cx="4676666" cy="5335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Simpson </a:t>
                </a:r>
                <a:r>
                  <a:rPr lang="de-DE" dirty="0" err="1"/>
                  <a:t>similarity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#(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𝑠h𝑎𝑟𝑒𝑑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𝑛𝑒𝑖𝑔h𝑏𝑜𝑟𝑠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𝑛𝑒𝑖𝑔h𝑏𝑜𝑟𝑠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𝑛𝑒𝑖𝑔h𝑏𝑜𝑟𝑠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4B8B6AD-C3E9-044C-33E5-D63AF40CD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838" y="5702141"/>
                <a:ext cx="4676666" cy="533544"/>
              </a:xfrm>
              <a:prstGeom prst="rect">
                <a:avLst/>
              </a:prstGeom>
              <a:blipFill>
                <a:blip r:embed="rId4"/>
                <a:stretch>
                  <a:fillRect l="-782" b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39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696D-0C06-3F76-983A-CB176DA0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C7B2D0DE-7CC9-EC19-6113-B1E1D05F5FB4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035E14E9-1796-2B75-8E14-B7E88DEE1FE3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9DF12997-EA57-3B6E-D9A5-11868A3F8E14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68FC7198-1B41-FD3E-7F0A-DA273879C97F}"/>
              </a:ext>
            </a:extLst>
          </p:cNvPr>
          <p:cNvSpPr txBox="1"/>
          <p:nvPr/>
        </p:nvSpPr>
        <p:spPr>
          <a:xfrm>
            <a:off x="1475656" y="68135"/>
            <a:ext cx="373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be impactful?</a:t>
            </a:r>
            <a:endParaRPr lang="en-GB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908A1-2022-E8DC-9F27-47DD9E26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4267561" cy="3896469"/>
          </a:xfrm>
          <a:prstGeom prst="rect">
            <a:avLst/>
          </a:prstGeom>
        </p:spPr>
      </p:pic>
      <p:sp>
        <p:nvSpPr>
          <p:cNvPr id="9" name="Textfeld 38">
            <a:extLst>
              <a:ext uri="{FF2B5EF4-FFF2-40B4-BE49-F238E27FC236}">
                <a16:creationId xmlns:a16="http://schemas.microsoft.com/office/drawing/2014/main" id="{87D9306C-B009-7315-E036-156A019D9F40}"/>
              </a:ext>
            </a:extLst>
          </p:cNvPr>
          <p:cNvSpPr txBox="1"/>
          <p:nvPr/>
        </p:nvSpPr>
        <p:spPr>
          <a:xfrm>
            <a:off x="107504" y="6237312"/>
            <a:ext cx="843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Gu, Krenn, </a:t>
            </a:r>
            <a:r>
              <a:rPr lang="en-GB" sz="1600" b="1" dirty="0"/>
              <a:t>Forecasting high-impact research topics via machine learning on</a:t>
            </a:r>
          </a:p>
          <a:p>
            <a:r>
              <a:rPr lang="en-GB" sz="1600" b="1" dirty="0"/>
              <a:t>	evolving knowledge graphs</a:t>
            </a:r>
            <a:r>
              <a:rPr lang="en-GB" sz="1600" dirty="0"/>
              <a:t>, </a:t>
            </a:r>
            <a:r>
              <a:rPr lang="en-GB" sz="1600" i="1" dirty="0"/>
              <a:t>Machine Learning: Science &amp; Technology, </a:t>
            </a:r>
            <a:r>
              <a:rPr lang="en-GB" sz="1600" b="1" i="1" dirty="0"/>
              <a:t>6</a:t>
            </a:r>
            <a:r>
              <a:rPr lang="en-GB" sz="1600" i="1" dirty="0"/>
              <a:t>, 025041 (2025) </a:t>
            </a:r>
            <a:endParaRPr lang="en-US" sz="16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FF210-7102-C563-B0BD-1FAB75F5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535" y="1790314"/>
            <a:ext cx="4488109" cy="38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68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349F1-345D-0446-349E-8E7600B14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13">
            <a:extLst>
              <a:ext uri="{FF2B5EF4-FFF2-40B4-BE49-F238E27FC236}">
                <a16:creationId xmlns:a16="http://schemas.microsoft.com/office/drawing/2014/main" id="{E4277737-AF0F-5FDB-451B-0AB12F45C0CE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331F309C-2802-F5F0-38B5-030A77897EDE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7" name="Textfeld 13">
            <a:extLst>
              <a:ext uri="{FF2B5EF4-FFF2-40B4-BE49-F238E27FC236}">
                <a16:creationId xmlns:a16="http://schemas.microsoft.com/office/drawing/2014/main" id="{B4466763-665F-3463-097B-195F61037AEF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9" name="Textfeld 37">
            <a:extLst>
              <a:ext uri="{FF2B5EF4-FFF2-40B4-BE49-F238E27FC236}">
                <a16:creationId xmlns:a16="http://schemas.microsoft.com/office/drawing/2014/main" id="{B7A17ACD-E1FF-587E-854E-CEEABB480F87}"/>
              </a:ext>
            </a:extLst>
          </p:cNvPr>
          <p:cNvSpPr txBox="1"/>
          <p:nvPr/>
        </p:nvSpPr>
        <p:spPr>
          <a:xfrm>
            <a:off x="1475656" y="68135"/>
            <a:ext cx="373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be impactful?</a:t>
            </a:r>
            <a:endParaRPr lang="en-GB" sz="2800" b="1" dirty="0"/>
          </a:p>
        </p:txBody>
      </p:sp>
      <p:sp>
        <p:nvSpPr>
          <p:cNvPr id="9" name="Textfeld 38">
            <a:extLst>
              <a:ext uri="{FF2B5EF4-FFF2-40B4-BE49-F238E27FC236}">
                <a16:creationId xmlns:a16="http://schemas.microsoft.com/office/drawing/2014/main" id="{764F5E49-F506-033D-CF02-B65E3893D901}"/>
              </a:ext>
            </a:extLst>
          </p:cNvPr>
          <p:cNvSpPr txBox="1"/>
          <p:nvPr/>
        </p:nvSpPr>
        <p:spPr>
          <a:xfrm>
            <a:off x="107504" y="6237312"/>
            <a:ext cx="843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Gu, Krenn, </a:t>
            </a:r>
            <a:r>
              <a:rPr lang="en-GB" sz="1600" b="1" dirty="0"/>
              <a:t>Forecasting high-impact research topics via machine learning on</a:t>
            </a:r>
          </a:p>
          <a:p>
            <a:r>
              <a:rPr lang="en-GB" sz="1600" b="1" dirty="0"/>
              <a:t>	evolving knowledge graphs</a:t>
            </a:r>
            <a:r>
              <a:rPr lang="en-GB" sz="1600" dirty="0"/>
              <a:t>, </a:t>
            </a:r>
            <a:r>
              <a:rPr lang="en-GB" sz="1600" i="1" dirty="0"/>
              <a:t>Machine Learning: Science &amp; Technology, </a:t>
            </a:r>
            <a:r>
              <a:rPr lang="en-GB" sz="1600" b="1" i="1" dirty="0"/>
              <a:t>6</a:t>
            </a:r>
            <a:r>
              <a:rPr lang="en-GB" sz="1600" i="1" dirty="0"/>
              <a:t>, 025041 (2025) </a:t>
            </a:r>
            <a:endParaRPr lang="en-US" sz="16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203EE-13F0-5D94-0E82-F0067DDB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59" y="1085950"/>
            <a:ext cx="6976081" cy="476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79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BD7FC-83B2-52EF-CACF-17DB1FE9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38">
            <a:extLst>
              <a:ext uri="{FF2B5EF4-FFF2-40B4-BE49-F238E27FC236}">
                <a16:creationId xmlns:a16="http://schemas.microsoft.com/office/drawing/2014/main" id="{28421062-5EC0-A788-D64B-06EF3962DF48}"/>
              </a:ext>
            </a:extLst>
          </p:cNvPr>
          <p:cNvSpPr txBox="1"/>
          <p:nvPr/>
        </p:nvSpPr>
        <p:spPr>
          <a:xfrm>
            <a:off x="107504" y="6237312"/>
            <a:ext cx="8438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Gu, Krenn, </a:t>
            </a:r>
            <a:r>
              <a:rPr lang="en-GB" sz="1600" b="1" i="1" dirty="0"/>
              <a:t>Interesting Scientific Idea Generation using Knowledge Graphs and LLMs:</a:t>
            </a:r>
          </a:p>
          <a:p>
            <a:r>
              <a:rPr lang="en-GB" sz="1600" b="1" i="1" dirty="0"/>
              <a:t>			Evaluations with 100 Research Group Leaders</a:t>
            </a:r>
            <a:r>
              <a:rPr lang="en-GB" sz="1600" i="1" dirty="0"/>
              <a:t>, arXiv:2405.17044.</a:t>
            </a:r>
          </a:p>
          <a:p>
            <a:endParaRPr lang="en-US" sz="1600" i="1" dirty="0"/>
          </a:p>
        </p:txBody>
      </p:sp>
      <p:sp>
        <p:nvSpPr>
          <p:cNvPr id="9" name="Textfeld 13">
            <a:extLst>
              <a:ext uri="{FF2B5EF4-FFF2-40B4-BE49-F238E27FC236}">
                <a16:creationId xmlns:a16="http://schemas.microsoft.com/office/drawing/2014/main" id="{4C7A4C70-A255-E50A-6A09-2B546B9FFE2E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0" name="Rechteck 35">
            <a:extLst>
              <a:ext uri="{FF2B5EF4-FFF2-40B4-BE49-F238E27FC236}">
                <a16:creationId xmlns:a16="http://schemas.microsoft.com/office/drawing/2014/main" id="{98621632-8194-DB7B-7775-A5A10A63DBCF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73E16AEF-E686-01F3-2205-BA9987125387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2" name="Textfeld 37">
            <a:extLst>
              <a:ext uri="{FF2B5EF4-FFF2-40B4-BE49-F238E27FC236}">
                <a16:creationId xmlns:a16="http://schemas.microsoft.com/office/drawing/2014/main" id="{378FB880-2F75-6C2B-89A6-1BDFFD318D4B}"/>
              </a:ext>
            </a:extLst>
          </p:cNvPr>
          <p:cNvSpPr txBox="1"/>
          <p:nvPr/>
        </p:nvSpPr>
        <p:spPr>
          <a:xfrm>
            <a:off x="2771800" y="8951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Real project ideas?</a:t>
            </a:r>
            <a:endParaRPr lang="en-GB" sz="2800" b="1" dirty="0"/>
          </a:p>
        </p:txBody>
      </p:sp>
      <p:pic>
        <p:nvPicPr>
          <p:cNvPr id="3" name="Picture 2" descr="A diagram of a diagram of a group of people&#10;&#10;AI-generated content may be incorrect.">
            <a:extLst>
              <a:ext uri="{FF2B5EF4-FFF2-40B4-BE49-F238E27FC236}">
                <a16:creationId xmlns:a16="http://schemas.microsoft.com/office/drawing/2014/main" id="{D3BED33C-1007-BAC8-D58E-5316561D95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78568"/>
            <a:ext cx="6876256" cy="450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60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2EB983-E5C6-4AF3-BE4F-AC0B70FF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917"/>
            <a:ext cx="9144000" cy="3160166"/>
          </a:xfrm>
          <a:prstGeom prst="rect">
            <a:avLst/>
          </a:prstGeom>
        </p:spPr>
      </p:pic>
      <p:sp>
        <p:nvSpPr>
          <p:cNvPr id="8" name="Textfeld 38">
            <a:extLst>
              <a:ext uri="{FF2B5EF4-FFF2-40B4-BE49-F238E27FC236}">
                <a16:creationId xmlns:a16="http://schemas.microsoft.com/office/drawing/2014/main" id="{8444CD25-667D-4658-B249-83B0C1EFA024}"/>
              </a:ext>
            </a:extLst>
          </p:cNvPr>
          <p:cNvSpPr txBox="1"/>
          <p:nvPr/>
        </p:nvSpPr>
        <p:spPr>
          <a:xfrm>
            <a:off x="107504" y="6237312"/>
            <a:ext cx="8438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Gu, Krenn, </a:t>
            </a:r>
            <a:r>
              <a:rPr lang="en-GB" sz="1600" b="1" i="1" dirty="0"/>
              <a:t>Interesting Scientific Idea Generation using Knowledge Graphs and LLMs:</a:t>
            </a:r>
          </a:p>
          <a:p>
            <a:r>
              <a:rPr lang="en-GB" sz="1600" b="1" i="1" dirty="0"/>
              <a:t>			Evaluations with 100 Research Group Leaders</a:t>
            </a:r>
            <a:r>
              <a:rPr lang="en-GB" sz="1600" i="1" dirty="0"/>
              <a:t>, arXiv:2405.17044.</a:t>
            </a:r>
          </a:p>
          <a:p>
            <a:endParaRPr lang="en-US" sz="1600" i="1" dirty="0"/>
          </a:p>
        </p:txBody>
      </p:sp>
      <p:sp>
        <p:nvSpPr>
          <p:cNvPr id="9" name="Textfeld 13">
            <a:extLst>
              <a:ext uri="{FF2B5EF4-FFF2-40B4-BE49-F238E27FC236}">
                <a16:creationId xmlns:a16="http://schemas.microsoft.com/office/drawing/2014/main" id="{E0409DAF-B448-4314-8AE7-7918DC750AF0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0" name="Rechteck 35">
            <a:extLst>
              <a:ext uri="{FF2B5EF4-FFF2-40B4-BE49-F238E27FC236}">
                <a16:creationId xmlns:a16="http://schemas.microsoft.com/office/drawing/2014/main" id="{912D1938-9A4D-46A8-B745-8F7EF9834489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0E69F234-E337-4218-9D51-8BE4507E4ED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2" name="Textfeld 37">
            <a:extLst>
              <a:ext uri="{FF2B5EF4-FFF2-40B4-BE49-F238E27FC236}">
                <a16:creationId xmlns:a16="http://schemas.microsoft.com/office/drawing/2014/main" id="{C9DDE8EE-9194-4C4B-89B0-49C3228F5814}"/>
              </a:ext>
            </a:extLst>
          </p:cNvPr>
          <p:cNvSpPr txBox="1"/>
          <p:nvPr/>
        </p:nvSpPr>
        <p:spPr>
          <a:xfrm>
            <a:off x="2771800" y="8951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Real project ideas?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35605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38">
            <a:extLst>
              <a:ext uri="{FF2B5EF4-FFF2-40B4-BE49-F238E27FC236}">
                <a16:creationId xmlns:a16="http://schemas.microsoft.com/office/drawing/2014/main" id="{A0AA8B79-D274-4A0F-A91D-A209914D22A1}"/>
              </a:ext>
            </a:extLst>
          </p:cNvPr>
          <p:cNvSpPr txBox="1"/>
          <p:nvPr/>
        </p:nvSpPr>
        <p:spPr>
          <a:xfrm>
            <a:off x="107504" y="6237312"/>
            <a:ext cx="8438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Gu, Krenn, </a:t>
            </a:r>
            <a:r>
              <a:rPr lang="en-GB" sz="1600" b="1" i="1" dirty="0"/>
              <a:t>Interesting Scientific Idea Generation using Knowledge Graphs and LLMs:</a:t>
            </a:r>
          </a:p>
          <a:p>
            <a:r>
              <a:rPr lang="en-GB" sz="1600" b="1" i="1" dirty="0"/>
              <a:t>			Evaluations with 100 Research Group Leaders</a:t>
            </a:r>
            <a:r>
              <a:rPr lang="en-GB" sz="1600" i="1" dirty="0"/>
              <a:t>, arXiv:2405.17044.</a:t>
            </a:r>
          </a:p>
          <a:p>
            <a:endParaRPr lang="en-US" sz="1600" i="1" dirty="0"/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A3E0F14B-300F-418A-8C7F-5CF9FA202230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9" name="Rechteck 35">
            <a:extLst>
              <a:ext uri="{FF2B5EF4-FFF2-40B4-BE49-F238E27FC236}">
                <a16:creationId xmlns:a16="http://schemas.microsoft.com/office/drawing/2014/main" id="{6F560DCE-9720-4DE1-A21D-207BC99C2B21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Textfeld 13">
            <a:extLst>
              <a:ext uri="{FF2B5EF4-FFF2-40B4-BE49-F238E27FC236}">
                <a16:creationId xmlns:a16="http://schemas.microsoft.com/office/drawing/2014/main" id="{B102CDE2-9712-4FAE-94B5-54D7B5979F87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1" name="Textfeld 37">
            <a:extLst>
              <a:ext uri="{FF2B5EF4-FFF2-40B4-BE49-F238E27FC236}">
                <a16:creationId xmlns:a16="http://schemas.microsoft.com/office/drawing/2014/main" id="{B8A523F2-CD46-4B6B-B880-777C699D1397}"/>
              </a:ext>
            </a:extLst>
          </p:cNvPr>
          <p:cNvSpPr txBox="1"/>
          <p:nvPr/>
        </p:nvSpPr>
        <p:spPr>
          <a:xfrm>
            <a:off x="2771800" y="8951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Real project ideas?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AA7F5-F1E3-4485-A063-C7CC25DF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851"/>
            <a:ext cx="9144000" cy="44422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ACCAC5-1350-4ADF-85C9-411305EFB36D}"/>
              </a:ext>
            </a:extLst>
          </p:cNvPr>
          <p:cNvSpPr/>
          <p:nvPr/>
        </p:nvSpPr>
        <p:spPr>
          <a:xfrm>
            <a:off x="3059832" y="4149080"/>
            <a:ext cx="6084168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060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38">
            <a:extLst>
              <a:ext uri="{FF2B5EF4-FFF2-40B4-BE49-F238E27FC236}">
                <a16:creationId xmlns:a16="http://schemas.microsoft.com/office/drawing/2014/main" id="{A0AA8B79-D274-4A0F-A91D-A209914D22A1}"/>
              </a:ext>
            </a:extLst>
          </p:cNvPr>
          <p:cNvSpPr txBox="1"/>
          <p:nvPr/>
        </p:nvSpPr>
        <p:spPr>
          <a:xfrm>
            <a:off x="107504" y="6237312"/>
            <a:ext cx="8438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Gu, Krenn, </a:t>
            </a:r>
            <a:r>
              <a:rPr lang="en-GB" sz="1600" b="1" i="1" dirty="0"/>
              <a:t>Interesting Scientific Idea Generation using Knowledge Graphs and LLMs:</a:t>
            </a:r>
          </a:p>
          <a:p>
            <a:r>
              <a:rPr lang="en-GB" sz="1600" b="1" i="1" dirty="0"/>
              <a:t>			Evaluations with 100 Research Group Leaders</a:t>
            </a:r>
            <a:r>
              <a:rPr lang="en-GB" sz="1600" i="1" dirty="0"/>
              <a:t>, arXiv:2405.17044.</a:t>
            </a:r>
          </a:p>
          <a:p>
            <a:endParaRPr lang="en-US" sz="1600" i="1" dirty="0"/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A3E0F14B-300F-418A-8C7F-5CF9FA202230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9" name="Rechteck 35">
            <a:extLst>
              <a:ext uri="{FF2B5EF4-FFF2-40B4-BE49-F238E27FC236}">
                <a16:creationId xmlns:a16="http://schemas.microsoft.com/office/drawing/2014/main" id="{6F560DCE-9720-4DE1-A21D-207BC99C2B21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Textfeld 13">
            <a:extLst>
              <a:ext uri="{FF2B5EF4-FFF2-40B4-BE49-F238E27FC236}">
                <a16:creationId xmlns:a16="http://schemas.microsoft.com/office/drawing/2014/main" id="{B102CDE2-9712-4FAE-94B5-54D7B5979F87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1" name="Textfeld 37">
            <a:extLst>
              <a:ext uri="{FF2B5EF4-FFF2-40B4-BE49-F238E27FC236}">
                <a16:creationId xmlns:a16="http://schemas.microsoft.com/office/drawing/2014/main" id="{B8A523F2-CD46-4B6B-B880-777C699D1397}"/>
              </a:ext>
            </a:extLst>
          </p:cNvPr>
          <p:cNvSpPr txBox="1"/>
          <p:nvPr/>
        </p:nvSpPr>
        <p:spPr>
          <a:xfrm>
            <a:off x="2771800" y="8951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Real project ideas?</a:t>
            </a:r>
            <a:endParaRPr lang="en-GB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AA7F5-F1E3-4485-A063-C7CC25DF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851"/>
            <a:ext cx="9144000" cy="44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0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C8E6D5-5926-40DE-AE4C-22EC85AB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153635"/>
            <a:ext cx="7740352" cy="2680404"/>
          </a:xfrm>
          <a:prstGeom prst="rect">
            <a:avLst/>
          </a:prstGeom>
        </p:spPr>
      </p:pic>
      <p:sp>
        <p:nvSpPr>
          <p:cNvPr id="6" name="Textfeld 38">
            <a:extLst>
              <a:ext uri="{FF2B5EF4-FFF2-40B4-BE49-F238E27FC236}">
                <a16:creationId xmlns:a16="http://schemas.microsoft.com/office/drawing/2014/main" id="{751D980B-02B6-45AC-B022-5FFD8FC97A4D}"/>
              </a:ext>
            </a:extLst>
          </p:cNvPr>
          <p:cNvSpPr txBox="1"/>
          <p:nvPr/>
        </p:nvSpPr>
        <p:spPr>
          <a:xfrm>
            <a:off x="107504" y="6237312"/>
            <a:ext cx="8438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Gu, Krenn, </a:t>
            </a:r>
            <a:r>
              <a:rPr lang="en-GB" sz="1600" b="1" i="1" dirty="0"/>
              <a:t>Interesting Scientific Idea Generation using Knowledge Graphs and LLMs:</a:t>
            </a:r>
          </a:p>
          <a:p>
            <a:r>
              <a:rPr lang="en-GB" sz="1600" b="1" i="1" dirty="0"/>
              <a:t>			Evaluations with 100 Research Group Leaders</a:t>
            </a:r>
            <a:r>
              <a:rPr lang="en-GB" sz="1600" i="1" dirty="0"/>
              <a:t>, arXiv:2405.17044.</a:t>
            </a:r>
          </a:p>
          <a:p>
            <a:endParaRPr lang="en-US" sz="1600" i="1" dirty="0"/>
          </a:p>
        </p:txBody>
      </p:sp>
      <p:sp>
        <p:nvSpPr>
          <p:cNvPr id="8" name="Textfeld 13">
            <a:extLst>
              <a:ext uri="{FF2B5EF4-FFF2-40B4-BE49-F238E27FC236}">
                <a16:creationId xmlns:a16="http://schemas.microsoft.com/office/drawing/2014/main" id="{2DED4931-20FB-4A4F-A62A-842927725031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9" name="Rechteck 35">
            <a:extLst>
              <a:ext uri="{FF2B5EF4-FFF2-40B4-BE49-F238E27FC236}">
                <a16:creationId xmlns:a16="http://schemas.microsoft.com/office/drawing/2014/main" id="{A639ECBF-B1B2-4589-9C12-66FBB9C4E8B2}"/>
              </a:ext>
            </a:extLst>
          </p:cNvPr>
          <p:cNvSpPr/>
          <p:nvPr/>
        </p:nvSpPr>
        <p:spPr>
          <a:xfrm>
            <a:off x="0" y="0"/>
            <a:ext cx="9144000" cy="7022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Textfeld 13">
            <a:extLst>
              <a:ext uri="{FF2B5EF4-FFF2-40B4-BE49-F238E27FC236}">
                <a16:creationId xmlns:a16="http://schemas.microsoft.com/office/drawing/2014/main" id="{C1F7BCE2-C9B6-4F02-93E4-E834AEE9535F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1" name="Textfeld 37">
            <a:extLst>
              <a:ext uri="{FF2B5EF4-FFF2-40B4-BE49-F238E27FC236}">
                <a16:creationId xmlns:a16="http://schemas.microsoft.com/office/drawing/2014/main" id="{D2EB98F5-4CEF-45C3-ADE7-B2EDA97EBBFE}"/>
              </a:ext>
            </a:extLst>
          </p:cNvPr>
          <p:cNvSpPr txBox="1"/>
          <p:nvPr/>
        </p:nvSpPr>
        <p:spPr>
          <a:xfrm>
            <a:off x="2771800" y="89510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Real project ideas?</a:t>
            </a:r>
            <a:endParaRPr lang="en-GB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70267-97C9-4F70-89B2-AEFA2CB7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" y="772605"/>
            <a:ext cx="3985964" cy="2036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BA159-8A8E-9245-170E-4784856C33BC}"/>
              </a:ext>
            </a:extLst>
          </p:cNvPr>
          <p:cNvSpPr txBox="1"/>
          <p:nvPr/>
        </p:nvSpPr>
        <p:spPr>
          <a:xfrm>
            <a:off x="5076056" y="1268760"/>
            <a:ext cx="393498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Two</a:t>
            </a:r>
            <a:r>
              <a:rPr lang="de-DE" sz="2800" b="1" dirty="0"/>
              <a:t> </a:t>
            </a:r>
            <a:r>
              <a:rPr lang="de-DE" sz="2800" b="1" dirty="0" err="1"/>
              <a:t>Prediction</a:t>
            </a:r>
            <a:r>
              <a:rPr lang="de-DE" sz="2800" b="1" dirty="0"/>
              <a:t> Methods:</a:t>
            </a:r>
          </a:p>
          <a:p>
            <a:pPr marL="285750" indent="-285750">
              <a:buFontTx/>
              <a:buChar char="-"/>
            </a:pPr>
            <a:r>
              <a:rPr lang="de-DE" sz="2400" dirty="0" err="1"/>
              <a:t>Supervised</a:t>
            </a:r>
            <a:r>
              <a:rPr lang="de-DE" sz="2400" dirty="0"/>
              <a:t> Training ML</a:t>
            </a:r>
          </a:p>
          <a:p>
            <a:pPr marL="285750" indent="-285750">
              <a:buFontTx/>
              <a:buChar char="-"/>
            </a:pPr>
            <a:r>
              <a:rPr lang="de-DE" sz="2400" dirty="0" err="1"/>
              <a:t>Purely</a:t>
            </a:r>
            <a:r>
              <a:rPr lang="de-DE" sz="2400" dirty="0"/>
              <a:t> zero-</a:t>
            </a:r>
            <a:r>
              <a:rPr lang="de-DE" sz="2400" dirty="0" err="1"/>
              <a:t>shot</a:t>
            </a:r>
            <a:r>
              <a:rPr lang="de-DE" sz="2400" dirty="0"/>
              <a:t> LLM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4215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43235" y="569888"/>
            <a:ext cx="8449245" cy="2283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Rechteck 2"/>
          <p:cNvSpPr/>
          <p:nvPr/>
        </p:nvSpPr>
        <p:spPr>
          <a:xfrm>
            <a:off x="3551465" y="-27384"/>
            <a:ext cx="2008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3200" u="sng" dirty="0" err="1"/>
              <a:t>Conclusion</a:t>
            </a:r>
            <a:endParaRPr lang="de-AT" sz="3200" u="sng" dirty="0"/>
          </a:p>
        </p:txBody>
      </p:sp>
      <p:sp>
        <p:nvSpPr>
          <p:cNvPr id="9" name="Textfeld 8"/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CCDFBEAD-571D-4A75-8C47-CFDDA0613675}"/>
              </a:ext>
            </a:extLst>
          </p:cNvPr>
          <p:cNvSpPr txBox="1"/>
          <p:nvPr/>
        </p:nvSpPr>
        <p:spPr>
          <a:xfrm>
            <a:off x="443235" y="569888"/>
            <a:ext cx="854556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AI-based Experimental Design:</a:t>
            </a:r>
          </a:p>
          <a:p>
            <a:pPr algn="just"/>
            <a:r>
              <a:rPr lang="en-US" sz="2000" dirty="0"/>
              <a:t>In many domains in physics (</a:t>
            </a:r>
            <a:r>
              <a:rPr lang="en-US" sz="2000" i="1" dirty="0"/>
              <a:t>quantum optics, gravitational wave physics, microscopes/telescopes soon</a:t>
            </a:r>
            <a:r>
              <a:rPr lang="en-US" sz="2000" dirty="0"/>
              <a:t>), we have now algorithms for</a:t>
            </a:r>
          </a:p>
          <a:p>
            <a:pPr algn="just"/>
            <a:r>
              <a:rPr lang="en-US" sz="2000" b="1" dirty="0"/>
              <a:t>       finding solutions to </a:t>
            </a:r>
            <a:r>
              <a:rPr lang="en-US" sz="2000" b="1" u="sng" dirty="0"/>
              <a:t>open</a:t>
            </a:r>
            <a:r>
              <a:rPr lang="en-US" sz="2000" b="1" dirty="0"/>
              <a:t> questions</a:t>
            </a:r>
            <a:r>
              <a:rPr lang="en-US" sz="2000" dirty="0"/>
              <a:t>.</a:t>
            </a:r>
          </a:p>
          <a:p>
            <a:pPr algn="just"/>
            <a:endParaRPr lang="en-US" sz="1000" dirty="0"/>
          </a:p>
          <a:p>
            <a:pPr algn="just"/>
            <a:r>
              <a:rPr lang="en-US" sz="2000" dirty="0"/>
              <a:t>The solutions are presented such that</a:t>
            </a:r>
          </a:p>
          <a:p>
            <a:pPr algn="just"/>
            <a:r>
              <a:rPr lang="en-US" sz="2000" b="1" dirty="0"/>
              <a:t>       we can learn and understand new concepts</a:t>
            </a:r>
            <a:r>
              <a:rPr lang="en-US" sz="2000" dirty="0"/>
              <a:t>.</a:t>
            </a:r>
          </a:p>
        </p:txBody>
      </p:sp>
      <p:pic>
        <p:nvPicPr>
          <p:cNvPr id="13" name="Picture 3" descr="C:\Users\IQS-1\Dropbox\thesis\pixmelvin\experiments\_01A2810.jpg">
            <a:extLst>
              <a:ext uri="{FF2B5EF4-FFF2-40B4-BE49-F238E27FC236}">
                <a16:creationId xmlns:a16="http://schemas.microsoft.com/office/drawing/2014/main" id="{E37CAC1F-27A5-45F0-AFCE-C1137CF1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54" y="1709350"/>
            <a:ext cx="2521710" cy="16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21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43235" y="569888"/>
            <a:ext cx="8449245" cy="2283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Rechteck 2"/>
          <p:cNvSpPr/>
          <p:nvPr/>
        </p:nvSpPr>
        <p:spPr>
          <a:xfrm>
            <a:off x="3551465" y="-27384"/>
            <a:ext cx="2008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3200" u="sng" dirty="0" err="1"/>
              <a:t>Conclusion</a:t>
            </a:r>
            <a:endParaRPr lang="de-AT" sz="3200" u="sng" dirty="0"/>
          </a:p>
        </p:txBody>
      </p:sp>
      <p:sp>
        <p:nvSpPr>
          <p:cNvPr id="9" name="Textfeld 8"/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CCDFBEAD-571D-4A75-8C47-CFDDA0613675}"/>
              </a:ext>
            </a:extLst>
          </p:cNvPr>
          <p:cNvSpPr txBox="1"/>
          <p:nvPr/>
        </p:nvSpPr>
        <p:spPr>
          <a:xfrm>
            <a:off x="443235" y="569888"/>
            <a:ext cx="854556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AI-based Experimental Design:</a:t>
            </a:r>
          </a:p>
          <a:p>
            <a:pPr algn="just"/>
            <a:r>
              <a:rPr lang="en-US" sz="2000" dirty="0"/>
              <a:t>In many domains in physics (</a:t>
            </a:r>
            <a:r>
              <a:rPr lang="en-US" sz="2000" i="1" dirty="0"/>
              <a:t>quantum optics, gravitational wave physics, microscopes/telescopes soon</a:t>
            </a:r>
            <a:r>
              <a:rPr lang="en-US" sz="2000" dirty="0"/>
              <a:t>), we have now algorithms for</a:t>
            </a:r>
          </a:p>
          <a:p>
            <a:pPr algn="just"/>
            <a:r>
              <a:rPr lang="en-US" sz="2000" b="1" dirty="0"/>
              <a:t>       finding solutions to </a:t>
            </a:r>
            <a:r>
              <a:rPr lang="en-US" sz="2000" b="1" u="sng" dirty="0"/>
              <a:t>open</a:t>
            </a:r>
            <a:r>
              <a:rPr lang="en-US" sz="2000" b="1" dirty="0"/>
              <a:t> questions</a:t>
            </a:r>
            <a:r>
              <a:rPr lang="en-US" sz="2000" dirty="0"/>
              <a:t>.</a:t>
            </a:r>
          </a:p>
          <a:p>
            <a:pPr algn="just"/>
            <a:endParaRPr lang="en-US" sz="1000" dirty="0"/>
          </a:p>
          <a:p>
            <a:pPr algn="just"/>
            <a:r>
              <a:rPr lang="en-US" sz="2000" dirty="0"/>
              <a:t>The solutions are presented such that</a:t>
            </a:r>
          </a:p>
          <a:p>
            <a:pPr algn="just"/>
            <a:r>
              <a:rPr lang="en-US" sz="2000" b="1" dirty="0"/>
              <a:t>       we can learn and understand new concepts</a:t>
            </a:r>
            <a:r>
              <a:rPr lang="en-US" sz="2000" dirty="0"/>
              <a:t>.</a:t>
            </a:r>
          </a:p>
        </p:txBody>
      </p:sp>
      <p:sp>
        <p:nvSpPr>
          <p:cNvPr id="10" name="Rechteck 7">
            <a:extLst>
              <a:ext uri="{FF2B5EF4-FFF2-40B4-BE49-F238E27FC236}">
                <a16:creationId xmlns:a16="http://schemas.microsoft.com/office/drawing/2014/main" id="{C9115FED-8394-4F84-B2DE-F7520D7F31A8}"/>
              </a:ext>
            </a:extLst>
          </p:cNvPr>
          <p:cNvSpPr/>
          <p:nvPr/>
        </p:nvSpPr>
        <p:spPr>
          <a:xfrm>
            <a:off x="443235" y="2922625"/>
            <a:ext cx="8449245" cy="10104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">
            <a:extLst>
              <a:ext uri="{FF2B5EF4-FFF2-40B4-BE49-F238E27FC236}">
                <a16:creationId xmlns:a16="http://schemas.microsoft.com/office/drawing/2014/main" id="{1BEF060F-CF51-4E67-A158-2CC359B0E129}"/>
              </a:ext>
            </a:extLst>
          </p:cNvPr>
          <p:cNvSpPr txBox="1"/>
          <p:nvPr/>
        </p:nvSpPr>
        <p:spPr>
          <a:xfrm>
            <a:off x="574362" y="2924481"/>
            <a:ext cx="8545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Automated Idea Generation:</a:t>
            </a:r>
          </a:p>
          <a:p>
            <a:pPr algn="just"/>
            <a:r>
              <a:rPr lang="en-US" sz="2000" dirty="0"/>
              <a:t>Towards personalized, new, high-impact, interesting research idea generation</a:t>
            </a:r>
          </a:p>
        </p:txBody>
      </p:sp>
      <p:pic>
        <p:nvPicPr>
          <p:cNvPr id="14" name="Picture 3" descr="C:\Users\IQS-1\Dropbox\thesis\pixmelvin\experiments\_01A2810.jpg">
            <a:extLst>
              <a:ext uri="{FF2B5EF4-FFF2-40B4-BE49-F238E27FC236}">
                <a16:creationId xmlns:a16="http://schemas.microsoft.com/office/drawing/2014/main" id="{B363E0E9-6325-457E-89EC-34A59B2A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54" y="1709350"/>
            <a:ext cx="2521710" cy="16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45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43235" y="569888"/>
            <a:ext cx="8449245" cy="2283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Rechteck 2"/>
          <p:cNvSpPr/>
          <p:nvPr/>
        </p:nvSpPr>
        <p:spPr>
          <a:xfrm>
            <a:off x="3551465" y="-27384"/>
            <a:ext cx="2008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3200" u="sng" dirty="0" err="1"/>
              <a:t>Conclusion</a:t>
            </a:r>
            <a:endParaRPr lang="de-AT" sz="3200" u="sng" dirty="0"/>
          </a:p>
        </p:txBody>
      </p:sp>
      <p:sp>
        <p:nvSpPr>
          <p:cNvPr id="9" name="Textfeld 8"/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CCDFBEAD-571D-4A75-8C47-CFDDA0613675}"/>
              </a:ext>
            </a:extLst>
          </p:cNvPr>
          <p:cNvSpPr txBox="1"/>
          <p:nvPr/>
        </p:nvSpPr>
        <p:spPr>
          <a:xfrm>
            <a:off x="443235" y="569888"/>
            <a:ext cx="854556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AI-based Experimental Design:</a:t>
            </a:r>
          </a:p>
          <a:p>
            <a:pPr algn="just"/>
            <a:r>
              <a:rPr lang="en-US" sz="2000" dirty="0"/>
              <a:t>In many domains in physics (</a:t>
            </a:r>
            <a:r>
              <a:rPr lang="en-US" sz="2000" i="1" dirty="0"/>
              <a:t>quantum optics, gravitational wave physics, microscopes/telescopes soon</a:t>
            </a:r>
            <a:r>
              <a:rPr lang="en-US" sz="2000" dirty="0"/>
              <a:t>), we have now algorithms for</a:t>
            </a:r>
          </a:p>
          <a:p>
            <a:pPr algn="just"/>
            <a:r>
              <a:rPr lang="en-US" sz="2000" b="1" dirty="0"/>
              <a:t>       finding solutions to </a:t>
            </a:r>
            <a:r>
              <a:rPr lang="en-US" sz="2000" b="1" u="sng" dirty="0"/>
              <a:t>open</a:t>
            </a:r>
            <a:r>
              <a:rPr lang="en-US" sz="2000" b="1" dirty="0"/>
              <a:t> questions</a:t>
            </a:r>
            <a:r>
              <a:rPr lang="en-US" sz="2000" dirty="0"/>
              <a:t>.</a:t>
            </a:r>
          </a:p>
          <a:p>
            <a:pPr algn="just"/>
            <a:endParaRPr lang="en-US" sz="1000" dirty="0"/>
          </a:p>
          <a:p>
            <a:pPr algn="just"/>
            <a:r>
              <a:rPr lang="en-US" sz="2000" dirty="0"/>
              <a:t>The solutions are presented such that</a:t>
            </a:r>
          </a:p>
          <a:p>
            <a:pPr algn="just"/>
            <a:r>
              <a:rPr lang="en-US" sz="2000" b="1" dirty="0"/>
              <a:t>       we can learn and understand new concepts</a:t>
            </a:r>
            <a:r>
              <a:rPr lang="en-US" sz="2000" dirty="0"/>
              <a:t>.</a:t>
            </a:r>
          </a:p>
        </p:txBody>
      </p:sp>
      <p:sp>
        <p:nvSpPr>
          <p:cNvPr id="11" name="Rechteck 7">
            <a:extLst>
              <a:ext uri="{FF2B5EF4-FFF2-40B4-BE49-F238E27FC236}">
                <a16:creationId xmlns:a16="http://schemas.microsoft.com/office/drawing/2014/main" id="{E0A91463-AC1D-483C-9B25-89716E460498}"/>
              </a:ext>
            </a:extLst>
          </p:cNvPr>
          <p:cNvSpPr/>
          <p:nvPr/>
        </p:nvSpPr>
        <p:spPr>
          <a:xfrm>
            <a:off x="443235" y="2922625"/>
            <a:ext cx="8449245" cy="10104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">
            <a:extLst>
              <a:ext uri="{FF2B5EF4-FFF2-40B4-BE49-F238E27FC236}">
                <a16:creationId xmlns:a16="http://schemas.microsoft.com/office/drawing/2014/main" id="{B3BC6985-4C4F-4A3B-AB92-AA0097F0C833}"/>
              </a:ext>
            </a:extLst>
          </p:cNvPr>
          <p:cNvSpPr txBox="1"/>
          <p:nvPr/>
        </p:nvSpPr>
        <p:spPr>
          <a:xfrm>
            <a:off x="574362" y="2924481"/>
            <a:ext cx="8545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Automated Idea Generation:</a:t>
            </a:r>
          </a:p>
          <a:p>
            <a:pPr algn="just"/>
            <a:r>
              <a:rPr lang="en-US" sz="2000" dirty="0"/>
              <a:t>Towards personalized, new, high-impact, interesting research idea generation</a:t>
            </a:r>
          </a:p>
        </p:txBody>
      </p:sp>
      <p:sp>
        <p:nvSpPr>
          <p:cNvPr id="10" name="Rechteck 13">
            <a:extLst>
              <a:ext uri="{FF2B5EF4-FFF2-40B4-BE49-F238E27FC236}">
                <a16:creationId xmlns:a16="http://schemas.microsoft.com/office/drawing/2014/main" id="{59242E9E-C8D4-4777-872A-7D90CE7944CF}"/>
              </a:ext>
            </a:extLst>
          </p:cNvPr>
          <p:cNvSpPr/>
          <p:nvPr/>
        </p:nvSpPr>
        <p:spPr>
          <a:xfrm>
            <a:off x="82682" y="4041310"/>
            <a:ext cx="9031130" cy="28166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5EA8A5-4D14-4112-89B7-AD74206A60EB}"/>
              </a:ext>
            </a:extLst>
          </p:cNvPr>
          <p:cNvSpPr/>
          <p:nvPr/>
        </p:nvSpPr>
        <p:spPr>
          <a:xfrm>
            <a:off x="18604" y="6469090"/>
            <a:ext cx="9649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/>
              <a:t>MK et al</a:t>
            </a:r>
            <a:r>
              <a:rPr lang="en-GB" sz="2400" b="1" dirty="0"/>
              <a:t>., </a:t>
            </a:r>
            <a:r>
              <a:rPr lang="en-GB" sz="2000" b="1" dirty="0"/>
              <a:t>On scientific understanding with artificial intelligence, </a:t>
            </a:r>
            <a:r>
              <a:rPr lang="en-GB" sz="2000" b="1" dirty="0" err="1"/>
              <a:t>Nat.Rev.Phys</a:t>
            </a:r>
            <a:r>
              <a:rPr lang="en-GB" sz="2000" b="1" dirty="0"/>
              <a:t> (2022)</a:t>
            </a:r>
            <a:endParaRPr lang="en-GB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F003AA-C47D-441C-84EF-C223D5B82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4653135"/>
            <a:ext cx="1805785" cy="1805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A0FF3F-CCBE-4664-9C89-1E8869EE95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67" y="4819415"/>
            <a:ext cx="3240360" cy="1620989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799B34F0-E9D5-4A3B-96D8-A77E798C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35" y="4653136"/>
            <a:ext cx="1296933" cy="182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00E5B6-CD8F-4174-B6E0-68E042F51B55}"/>
              </a:ext>
            </a:extLst>
          </p:cNvPr>
          <p:cNvSpPr txBox="1"/>
          <p:nvPr/>
        </p:nvSpPr>
        <p:spPr>
          <a:xfrm>
            <a:off x="3491880" y="3968697"/>
            <a:ext cx="253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/>
              <a:t>Artificial Scientists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E3D38-B0BB-4555-875D-BE7B43090C66}"/>
              </a:ext>
            </a:extLst>
          </p:cNvPr>
          <p:cNvSpPr txBox="1"/>
          <p:nvPr/>
        </p:nvSpPr>
        <p:spPr>
          <a:xfrm>
            <a:off x="544083" y="4298679"/>
            <a:ext cx="118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Creativity?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81BA63-242B-4D9F-A486-D9EB12549FE8}"/>
              </a:ext>
            </a:extLst>
          </p:cNvPr>
          <p:cNvSpPr txBox="1"/>
          <p:nvPr/>
        </p:nvSpPr>
        <p:spPr>
          <a:xfrm>
            <a:off x="4163864" y="4468469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Curiosity?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C40BD4-DDBD-4576-B2F2-A58C9828E860}"/>
              </a:ext>
            </a:extLst>
          </p:cNvPr>
          <p:cNvSpPr txBox="1"/>
          <p:nvPr/>
        </p:nvSpPr>
        <p:spPr>
          <a:xfrm>
            <a:off x="7049943" y="4252529"/>
            <a:ext cx="16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Understanding?</a:t>
            </a:r>
          </a:p>
        </p:txBody>
      </p:sp>
      <p:pic>
        <p:nvPicPr>
          <p:cNvPr id="21" name="Picture 3" descr="C:\Users\IQS-1\Dropbox\thesis\pixmelvin\experiments\_01A2810.jpg">
            <a:extLst>
              <a:ext uri="{FF2B5EF4-FFF2-40B4-BE49-F238E27FC236}">
                <a16:creationId xmlns:a16="http://schemas.microsoft.com/office/drawing/2014/main" id="{DA88295D-EBA7-4919-9DF4-0FC8445BA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454" y="1709350"/>
            <a:ext cx="2521710" cy="16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16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70EAC30-00E8-408D-B227-8C8B3CA5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1534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466AA48-3B06-4D2B-B47A-F2F4D960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952"/>
            <a:ext cx="3959592" cy="361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87F16A0-3438-4CCF-BBCB-FE966D73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65705"/>
            <a:ext cx="2448272" cy="187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F8A6AFA-773A-42F7-A13D-C6EE1597A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95" y="3429000"/>
            <a:ext cx="246185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43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13">
            <a:extLst>
              <a:ext uri="{FF2B5EF4-FFF2-40B4-BE49-F238E27FC236}">
                <a16:creationId xmlns:a16="http://schemas.microsoft.com/office/drawing/2014/main" id="{85646126-25A3-4C68-98B9-4B743BBF20C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0" name="Textfeld 13">
            <a:extLst>
              <a:ext uri="{FF2B5EF4-FFF2-40B4-BE49-F238E27FC236}">
                <a16:creationId xmlns:a16="http://schemas.microsoft.com/office/drawing/2014/main" id="{AB86ADF2-BC0F-4786-AD7B-CAB3522D48B9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3" name="Textfeld 38">
            <a:extLst>
              <a:ext uri="{FF2B5EF4-FFF2-40B4-BE49-F238E27FC236}">
                <a16:creationId xmlns:a16="http://schemas.microsoft.com/office/drawing/2014/main" id="{46EA1D8A-8769-426C-A98D-F0C30DA5B71B}"/>
              </a:ext>
            </a:extLst>
          </p:cNvPr>
          <p:cNvSpPr txBox="1"/>
          <p:nvPr/>
        </p:nvSpPr>
        <p:spPr>
          <a:xfrm>
            <a:off x="107504" y="6228601"/>
            <a:ext cx="8192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MK</a:t>
            </a:r>
            <a:r>
              <a:rPr lang="en-US" sz="1600" dirty="0"/>
              <a:t>, </a:t>
            </a:r>
            <a:r>
              <a:rPr lang="en-US" sz="1600" dirty="0" err="1"/>
              <a:t>Zeilinger</a:t>
            </a:r>
            <a:r>
              <a:rPr lang="en-US" sz="1600" dirty="0"/>
              <a:t> "Predicting Research Trends with Semantic and</a:t>
            </a:r>
          </a:p>
          <a:p>
            <a:r>
              <a:rPr lang="en-US" sz="1600" dirty="0"/>
              <a:t>	Neural Networks with an application in Quantum Physics", </a:t>
            </a:r>
            <a:r>
              <a:rPr lang="en-US" sz="1600" i="1" dirty="0"/>
              <a:t>PNAS</a:t>
            </a:r>
            <a:r>
              <a:rPr lang="en-US" sz="1600" dirty="0"/>
              <a:t> </a:t>
            </a:r>
            <a:r>
              <a:rPr lang="en-US" sz="1600" b="1" dirty="0"/>
              <a:t>117</a:t>
            </a:r>
            <a:r>
              <a:rPr lang="en-US" sz="1600" dirty="0"/>
              <a:t>(4), 1910 (2020).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C78D67B-E655-4FE5-8588-E0EE7311E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7312"/>
            <a:ext cx="789323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043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13">
            <a:extLst>
              <a:ext uri="{FF2B5EF4-FFF2-40B4-BE49-F238E27FC236}">
                <a16:creationId xmlns:a16="http://schemas.microsoft.com/office/drawing/2014/main" id="{85646126-25A3-4C68-98B9-4B743BBF20CB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0" name="Textfeld 13">
            <a:extLst>
              <a:ext uri="{FF2B5EF4-FFF2-40B4-BE49-F238E27FC236}">
                <a16:creationId xmlns:a16="http://schemas.microsoft.com/office/drawing/2014/main" id="{AB86ADF2-BC0F-4786-AD7B-CAB3522D48B9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3" name="Textfeld 38">
            <a:extLst>
              <a:ext uri="{FF2B5EF4-FFF2-40B4-BE49-F238E27FC236}">
                <a16:creationId xmlns:a16="http://schemas.microsoft.com/office/drawing/2014/main" id="{46EA1D8A-8769-426C-A98D-F0C30DA5B71B}"/>
              </a:ext>
            </a:extLst>
          </p:cNvPr>
          <p:cNvSpPr txBox="1"/>
          <p:nvPr/>
        </p:nvSpPr>
        <p:spPr>
          <a:xfrm>
            <a:off x="107504" y="6228601"/>
            <a:ext cx="8192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MK</a:t>
            </a:r>
            <a:r>
              <a:rPr lang="en-US" sz="1600" dirty="0"/>
              <a:t>, </a:t>
            </a:r>
            <a:r>
              <a:rPr lang="en-US" sz="1600" dirty="0" err="1"/>
              <a:t>Zeilinger</a:t>
            </a:r>
            <a:r>
              <a:rPr lang="en-US" sz="1600" dirty="0"/>
              <a:t> "Predicting Research Trends with Semantic and</a:t>
            </a:r>
          </a:p>
          <a:p>
            <a:r>
              <a:rPr lang="en-US" sz="1600" dirty="0"/>
              <a:t>	Neural Networks with an application in Quantum Physics", </a:t>
            </a:r>
            <a:r>
              <a:rPr lang="en-US" sz="1600" i="1" dirty="0"/>
              <a:t>PNAS</a:t>
            </a:r>
            <a:r>
              <a:rPr lang="en-US" sz="1600" dirty="0"/>
              <a:t> </a:t>
            </a:r>
            <a:r>
              <a:rPr lang="en-US" sz="1600" b="1" dirty="0"/>
              <a:t>117</a:t>
            </a:r>
            <a:r>
              <a:rPr lang="en-US" sz="1600" dirty="0"/>
              <a:t>(4), 1910 (2020).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4DD917F9-51B3-4E1E-BCAD-E07C68839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836712"/>
            <a:ext cx="789323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46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IQS-1\Dropbox\MetaNetwork\Indizes\wiki\_Results\networkVisualisation\FullNetworkComp.png">
            <a:extLst>
              <a:ext uri="{FF2B5EF4-FFF2-40B4-BE49-F238E27FC236}">
                <a16:creationId xmlns:a16="http://schemas.microsoft.com/office/drawing/2014/main" id="{E308AC91-D5A3-4AEF-9F06-C8645FAE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69" y="264938"/>
            <a:ext cx="6593062" cy="659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61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026757" cy="2833009"/>
          </a:xfrm>
          <a:prstGeom prst="rect">
            <a:avLst/>
          </a:prstGeom>
          <a:noFill/>
          <a:ln>
            <a:noFill/>
          </a:ln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feld 13">
            <a:extLst>
              <a:ext uri="{FF2B5EF4-FFF2-40B4-BE49-F238E27FC236}">
                <a16:creationId xmlns:a16="http://schemas.microsoft.com/office/drawing/2014/main" id="{16E73936-995E-42BC-B126-32E58F8927CF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24" name="Rechteck 35">
            <a:extLst>
              <a:ext uri="{FF2B5EF4-FFF2-40B4-BE49-F238E27FC236}">
                <a16:creationId xmlns:a16="http://schemas.microsoft.com/office/drawing/2014/main" id="{D7C9E672-65BE-4FF4-9206-BDB8ADBA6935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5" name="Textfeld 13">
            <a:extLst>
              <a:ext uri="{FF2B5EF4-FFF2-40B4-BE49-F238E27FC236}">
                <a16:creationId xmlns:a16="http://schemas.microsoft.com/office/drawing/2014/main" id="{E8E0570C-E5EA-4ACC-A58C-FCECFE8DB1D4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9" name="Textfeld 37">
            <a:extLst>
              <a:ext uri="{FF2B5EF4-FFF2-40B4-BE49-F238E27FC236}">
                <a16:creationId xmlns:a16="http://schemas.microsoft.com/office/drawing/2014/main" id="{410FD707-FE5E-487D-868F-753FFAEA78BA}"/>
              </a:ext>
            </a:extLst>
          </p:cNvPr>
          <p:cNvSpPr txBox="1"/>
          <p:nvPr/>
        </p:nvSpPr>
        <p:spPr>
          <a:xfrm>
            <a:off x="1475656" y="68135"/>
            <a:ext cx="5853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human researchers work on</a:t>
            </a:r>
          </a:p>
          <a:p>
            <a:pPr algn="ctr"/>
            <a:r>
              <a:rPr lang="en-US" sz="2800" b="1" dirty="0"/>
              <a:t>in the future?</a:t>
            </a:r>
            <a:endParaRPr lang="en-GB" sz="2800" b="1" dirty="0"/>
          </a:p>
        </p:txBody>
      </p:sp>
      <p:sp>
        <p:nvSpPr>
          <p:cNvPr id="11" name="Textfeld 38">
            <a:extLst>
              <a:ext uri="{FF2B5EF4-FFF2-40B4-BE49-F238E27FC236}">
                <a16:creationId xmlns:a16="http://schemas.microsoft.com/office/drawing/2014/main" id="{38B15F31-2867-45FD-BC10-96D9A7BBBBD8}"/>
              </a:ext>
            </a:extLst>
          </p:cNvPr>
          <p:cNvSpPr txBox="1"/>
          <p:nvPr/>
        </p:nvSpPr>
        <p:spPr>
          <a:xfrm>
            <a:off x="107504" y="6228601"/>
            <a:ext cx="8192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MK</a:t>
            </a:r>
            <a:r>
              <a:rPr lang="en-US" sz="1600" dirty="0"/>
              <a:t>, </a:t>
            </a:r>
            <a:r>
              <a:rPr lang="en-US" sz="1600" dirty="0" err="1"/>
              <a:t>Zeilinger</a:t>
            </a:r>
            <a:r>
              <a:rPr lang="en-US" sz="1600" dirty="0"/>
              <a:t> "Predicting Research Trends with Semantic and</a:t>
            </a:r>
          </a:p>
          <a:p>
            <a:r>
              <a:rPr lang="en-US" sz="1600" dirty="0"/>
              <a:t>	Neural Networks with an application in Quantum Physics", </a:t>
            </a:r>
            <a:r>
              <a:rPr lang="en-US" sz="1600" i="1" dirty="0"/>
              <a:t>PNAS</a:t>
            </a:r>
            <a:r>
              <a:rPr lang="en-US" sz="1600" dirty="0"/>
              <a:t> </a:t>
            </a:r>
            <a:r>
              <a:rPr lang="en-US" sz="1600" b="1" dirty="0"/>
              <a:t>117</a:t>
            </a:r>
            <a:r>
              <a:rPr lang="en-US" sz="1600" dirty="0"/>
              <a:t>(4), 1910 (2020).</a:t>
            </a:r>
          </a:p>
        </p:txBody>
      </p:sp>
    </p:spTree>
    <p:extLst>
      <p:ext uri="{BB962C8B-B14F-4D97-AF65-F5344CB8AC3E}">
        <p14:creationId xmlns:p14="http://schemas.microsoft.com/office/powerpoint/2010/main" val="24941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1772816"/>
            <a:ext cx="7791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err="1"/>
              <a:t>Which</a:t>
            </a:r>
            <a:r>
              <a:rPr lang="de-AT" sz="2400" dirty="0"/>
              <a:t> </a:t>
            </a:r>
            <a:r>
              <a:rPr lang="de-AT" sz="2400" u="sng" dirty="0" err="1"/>
              <a:t>unconnected</a:t>
            </a:r>
            <a:r>
              <a:rPr lang="de-AT" sz="2400" u="sng" dirty="0"/>
              <a:t> </a:t>
            </a:r>
            <a:r>
              <a:rPr lang="de-AT" sz="2400" u="sng" dirty="0" err="1"/>
              <a:t>pairs</a:t>
            </a:r>
            <a:r>
              <a:rPr lang="de-AT" sz="2400" u="sng" dirty="0"/>
              <a:t> </a:t>
            </a:r>
            <a:r>
              <a:rPr lang="de-AT" sz="2400" u="sng" dirty="0" err="1"/>
              <a:t>of</a:t>
            </a:r>
            <a:r>
              <a:rPr lang="de-AT" sz="2400" u="sng" dirty="0"/>
              <a:t> </a:t>
            </a:r>
            <a:r>
              <a:rPr lang="de-AT" sz="2400" u="sng" dirty="0" err="1"/>
              <a:t>concepts</a:t>
            </a:r>
            <a:r>
              <a:rPr lang="de-AT" sz="2400" dirty="0"/>
              <a:t> will </a:t>
            </a:r>
            <a:r>
              <a:rPr lang="de-AT" sz="2400" dirty="0" err="1"/>
              <a:t>be</a:t>
            </a:r>
            <a:r>
              <a:rPr lang="de-AT" sz="2400" dirty="0"/>
              <a:t> </a:t>
            </a:r>
            <a:r>
              <a:rPr lang="de-AT" sz="2400" dirty="0" err="1"/>
              <a:t>investigated</a:t>
            </a:r>
            <a:r>
              <a:rPr lang="de-AT" sz="2400" dirty="0"/>
              <a:t> </a:t>
            </a:r>
            <a:r>
              <a:rPr lang="de-AT" sz="2400" dirty="0" err="1"/>
              <a:t>together</a:t>
            </a:r>
            <a:r>
              <a:rPr lang="de-AT" sz="2400" dirty="0"/>
              <a:t> in 5 </a:t>
            </a:r>
            <a:r>
              <a:rPr lang="de-AT" sz="2400" dirty="0" err="1"/>
              <a:t>years</a:t>
            </a:r>
            <a:r>
              <a:rPr lang="de-AT" sz="2400" dirty="0"/>
              <a:t>?</a:t>
            </a:r>
          </a:p>
        </p:txBody>
      </p:sp>
      <p:sp>
        <p:nvSpPr>
          <p:cNvPr id="12" name="Rechteck 11"/>
          <p:cNvSpPr/>
          <p:nvPr/>
        </p:nvSpPr>
        <p:spPr>
          <a:xfrm>
            <a:off x="395536" y="1772816"/>
            <a:ext cx="7272808" cy="9361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84258"/>
            <a:ext cx="1432901" cy="1008112"/>
          </a:xfrm>
          <a:prstGeom prst="rect">
            <a:avLst/>
          </a:prstGeom>
          <a:noFill/>
          <a:ln>
            <a:noFill/>
          </a:ln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3">
            <a:extLst>
              <a:ext uri="{FF2B5EF4-FFF2-40B4-BE49-F238E27FC236}">
                <a16:creationId xmlns:a16="http://schemas.microsoft.com/office/drawing/2014/main" id="{B02EFA02-E845-429C-8E47-25383E85CF0A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3" name="Rechteck 35">
            <a:extLst>
              <a:ext uri="{FF2B5EF4-FFF2-40B4-BE49-F238E27FC236}">
                <a16:creationId xmlns:a16="http://schemas.microsoft.com/office/drawing/2014/main" id="{23B1D2C6-EF19-40CF-A982-AEC7C73EF745}"/>
              </a:ext>
            </a:extLst>
          </p:cNvPr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4C987AC-9858-4252-916B-CDA85A084C50}"/>
              </a:ext>
            </a:extLst>
          </p:cNvPr>
          <p:cNvSpPr txBox="1"/>
          <p:nvPr/>
        </p:nvSpPr>
        <p:spPr>
          <a:xfrm>
            <a:off x="7827449" y="-70364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 Krenn</a:t>
            </a:r>
            <a:endParaRPr lang="en-GB" dirty="0"/>
          </a:p>
        </p:txBody>
      </p:sp>
      <p:sp>
        <p:nvSpPr>
          <p:cNvPr id="16" name="Textfeld 37">
            <a:extLst>
              <a:ext uri="{FF2B5EF4-FFF2-40B4-BE49-F238E27FC236}">
                <a16:creationId xmlns:a16="http://schemas.microsoft.com/office/drawing/2014/main" id="{3C9F403F-D972-44F6-A0C2-4E31DDA54BC5}"/>
              </a:ext>
            </a:extLst>
          </p:cNvPr>
          <p:cNvSpPr txBox="1"/>
          <p:nvPr/>
        </p:nvSpPr>
        <p:spPr>
          <a:xfrm>
            <a:off x="1475656" y="68135"/>
            <a:ext cx="5853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will human researchers work on</a:t>
            </a:r>
          </a:p>
          <a:p>
            <a:pPr algn="ctr"/>
            <a:r>
              <a:rPr lang="en-US" sz="2800" b="1" dirty="0"/>
              <a:t>in the future?</a:t>
            </a:r>
            <a:endParaRPr lang="en-GB" sz="2800" b="1" dirty="0"/>
          </a:p>
        </p:txBody>
      </p:sp>
      <p:sp>
        <p:nvSpPr>
          <p:cNvPr id="17" name="Textfeld 38">
            <a:extLst>
              <a:ext uri="{FF2B5EF4-FFF2-40B4-BE49-F238E27FC236}">
                <a16:creationId xmlns:a16="http://schemas.microsoft.com/office/drawing/2014/main" id="{7102A7EE-4ECB-44DA-B675-22504048FED0}"/>
              </a:ext>
            </a:extLst>
          </p:cNvPr>
          <p:cNvSpPr txBox="1"/>
          <p:nvPr/>
        </p:nvSpPr>
        <p:spPr>
          <a:xfrm>
            <a:off x="107504" y="6228601"/>
            <a:ext cx="8192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MK</a:t>
            </a:r>
            <a:r>
              <a:rPr lang="en-US" sz="1600" dirty="0"/>
              <a:t>, </a:t>
            </a:r>
            <a:r>
              <a:rPr lang="en-US" sz="1600" dirty="0" err="1"/>
              <a:t>Zeilinger</a:t>
            </a:r>
            <a:r>
              <a:rPr lang="en-US" sz="1600" dirty="0"/>
              <a:t> "Predicting Research Trends with Semantic and</a:t>
            </a:r>
          </a:p>
          <a:p>
            <a:r>
              <a:rPr lang="en-US" sz="1600" dirty="0"/>
              <a:t>	Neural Networks with an application in Quantum Physics", </a:t>
            </a:r>
            <a:r>
              <a:rPr lang="en-US" sz="1600" i="1" dirty="0"/>
              <a:t>PNAS</a:t>
            </a:r>
            <a:r>
              <a:rPr lang="en-US" sz="1600" dirty="0"/>
              <a:t> </a:t>
            </a:r>
            <a:r>
              <a:rPr lang="en-US" sz="1600" b="1" dirty="0"/>
              <a:t>117</a:t>
            </a:r>
            <a:r>
              <a:rPr lang="en-US" sz="1600" dirty="0"/>
              <a:t>(4), 1910 (2020).</a:t>
            </a:r>
          </a:p>
        </p:txBody>
      </p:sp>
    </p:spTree>
    <p:extLst>
      <p:ext uri="{BB962C8B-B14F-4D97-AF65-F5344CB8AC3E}">
        <p14:creationId xmlns:p14="http://schemas.microsoft.com/office/powerpoint/2010/main" val="69112040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1550</Words>
  <Application>Microsoft Office PowerPoint</Application>
  <PresentationFormat>On-screen Show (4:3)</PresentationFormat>
  <Paragraphs>228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Cambria Math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Robert Fickler</dc:creator>
  <cp:lastModifiedBy>Mario Krenn</cp:lastModifiedBy>
  <cp:revision>1234</cp:revision>
  <dcterms:created xsi:type="dcterms:W3CDTF">2010-11-14T23:45:28Z</dcterms:created>
  <dcterms:modified xsi:type="dcterms:W3CDTF">2025-07-31T09:47:31Z</dcterms:modified>
</cp:coreProperties>
</file>